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video/unknown"/>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687" r:id="rId1"/>
    <p:sldMasterId id="2147484705" r:id="rId2"/>
    <p:sldMasterId id="2147484717" r:id="rId3"/>
  </p:sldMasterIdLst>
  <p:notesMasterIdLst>
    <p:notesMasterId r:id="rId32"/>
  </p:notesMasterIdLst>
  <p:sldIdLst>
    <p:sldId id="256" r:id="rId4"/>
    <p:sldId id="257" r:id="rId5"/>
    <p:sldId id="258" r:id="rId6"/>
    <p:sldId id="274" r:id="rId7"/>
    <p:sldId id="272" r:id="rId8"/>
    <p:sldId id="259" r:id="rId9"/>
    <p:sldId id="260" r:id="rId10"/>
    <p:sldId id="279" r:id="rId11"/>
    <p:sldId id="276" r:id="rId12"/>
    <p:sldId id="280" r:id="rId13"/>
    <p:sldId id="281" r:id="rId14"/>
    <p:sldId id="282" r:id="rId15"/>
    <p:sldId id="283" r:id="rId16"/>
    <p:sldId id="284" r:id="rId17"/>
    <p:sldId id="285" r:id="rId18"/>
    <p:sldId id="286" r:id="rId19"/>
    <p:sldId id="287" r:id="rId20"/>
    <p:sldId id="289" r:id="rId21"/>
    <p:sldId id="290" r:id="rId22"/>
    <p:sldId id="288" r:id="rId23"/>
    <p:sldId id="291" r:id="rId24"/>
    <p:sldId id="300" r:id="rId25"/>
    <p:sldId id="293" r:id="rId26"/>
    <p:sldId id="299" r:id="rId27"/>
    <p:sldId id="295" r:id="rId28"/>
    <p:sldId id="296" r:id="rId29"/>
    <p:sldId id="263" r:id="rId30"/>
    <p:sldId id="29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p:scale>
          <a:sx n="30" d="100"/>
          <a:sy n="30" d="100"/>
        </p:scale>
        <p:origin x="372" y="816"/>
      </p:cViewPr>
      <p:guideLst/>
    </p:cSldViewPr>
  </p:slideViewPr>
  <p:notesTextViewPr>
    <p:cViewPr>
      <p:scale>
        <a:sx n="1" d="1"/>
        <a:sy n="1" d="1"/>
      </p:scale>
      <p:origin x="0" y="0"/>
    </p:cViewPr>
  </p:notesTextViewPr>
  <p:notesViewPr>
    <p:cSldViewPr snapToGrid="0">
      <p:cViewPr varScale="1">
        <p:scale>
          <a:sx n="52" d="100"/>
          <a:sy n="52" d="100"/>
        </p:scale>
        <p:origin x="2010"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1C6C9-9D8F-4A45-863B-EEACD61787D7}" type="datetimeFigureOut">
              <a:rPr lang="en-US" smtClean="0"/>
              <a:t>8/11/2017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37D795-7D69-440E-BE40-446B3D3A4016}" type="slidenum">
              <a:rPr lang="en-US" smtClean="0"/>
              <a:t>‹#›</a:t>
            </a:fld>
            <a:endParaRPr lang="en-US"/>
          </a:p>
        </p:txBody>
      </p:sp>
    </p:spTree>
    <p:extLst>
      <p:ext uri="{BB962C8B-B14F-4D97-AF65-F5344CB8AC3E}">
        <p14:creationId xmlns:p14="http://schemas.microsoft.com/office/powerpoint/2010/main" val="344459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test cases later</a:t>
            </a:r>
          </a:p>
        </p:txBody>
      </p:sp>
      <p:sp>
        <p:nvSpPr>
          <p:cNvPr id="4" name="Slide Number Placeholder 3"/>
          <p:cNvSpPr>
            <a:spLocks noGrp="1"/>
          </p:cNvSpPr>
          <p:nvPr>
            <p:ph type="sldNum" sz="quarter" idx="10"/>
          </p:nvPr>
        </p:nvSpPr>
        <p:spPr/>
        <p:txBody>
          <a:bodyPr/>
          <a:lstStyle/>
          <a:p>
            <a:fld id="{8337D795-7D69-440E-BE40-446B3D3A4016}" type="slidenum">
              <a:rPr lang="en-US" smtClean="0"/>
              <a:t>2</a:t>
            </a:fld>
            <a:endParaRPr lang="en-US"/>
          </a:p>
        </p:txBody>
      </p:sp>
    </p:spTree>
    <p:extLst>
      <p:ext uri="{BB962C8B-B14F-4D97-AF65-F5344CB8AC3E}">
        <p14:creationId xmlns:p14="http://schemas.microsoft.com/office/powerpoint/2010/main" val="4062795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cruise control, driver may be distracted, etc.</a:t>
            </a:r>
          </a:p>
        </p:txBody>
      </p:sp>
      <p:sp>
        <p:nvSpPr>
          <p:cNvPr id="4" name="Slide Number Placeholder 3"/>
          <p:cNvSpPr>
            <a:spLocks noGrp="1"/>
          </p:cNvSpPr>
          <p:nvPr>
            <p:ph type="sldNum" sz="quarter" idx="10"/>
          </p:nvPr>
        </p:nvSpPr>
        <p:spPr/>
        <p:txBody>
          <a:bodyPr/>
          <a:lstStyle/>
          <a:p>
            <a:fld id="{8337D795-7D69-440E-BE40-446B3D3A4016}" type="slidenum">
              <a:rPr lang="en-US" smtClean="0"/>
              <a:t>20</a:t>
            </a:fld>
            <a:endParaRPr lang="en-US"/>
          </a:p>
        </p:txBody>
      </p:sp>
    </p:spTree>
    <p:extLst>
      <p:ext uri="{BB962C8B-B14F-4D97-AF65-F5344CB8AC3E}">
        <p14:creationId xmlns:p14="http://schemas.microsoft.com/office/powerpoint/2010/main" val="1410617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 moves with vid</a:t>
            </a:r>
          </a:p>
        </p:txBody>
      </p:sp>
      <p:sp>
        <p:nvSpPr>
          <p:cNvPr id="4" name="Slide Number Placeholder 3"/>
          <p:cNvSpPr>
            <a:spLocks noGrp="1"/>
          </p:cNvSpPr>
          <p:nvPr>
            <p:ph type="sldNum" sz="quarter" idx="10"/>
          </p:nvPr>
        </p:nvSpPr>
        <p:spPr/>
        <p:txBody>
          <a:bodyPr/>
          <a:lstStyle/>
          <a:p>
            <a:fld id="{8337D795-7D69-440E-BE40-446B3D3A4016}" type="slidenum">
              <a:rPr lang="en-US" smtClean="0"/>
              <a:t>22</a:t>
            </a:fld>
            <a:endParaRPr lang="en-US"/>
          </a:p>
        </p:txBody>
      </p:sp>
    </p:spTree>
    <p:extLst>
      <p:ext uri="{BB962C8B-B14F-4D97-AF65-F5344CB8AC3E}">
        <p14:creationId xmlns:p14="http://schemas.microsoft.com/office/powerpoint/2010/main" val="9169140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 moves with video</a:t>
            </a:r>
          </a:p>
        </p:txBody>
      </p:sp>
      <p:sp>
        <p:nvSpPr>
          <p:cNvPr id="4" name="Slide Number Placeholder 3"/>
          <p:cNvSpPr>
            <a:spLocks noGrp="1"/>
          </p:cNvSpPr>
          <p:nvPr>
            <p:ph type="sldNum" sz="quarter" idx="10"/>
          </p:nvPr>
        </p:nvSpPr>
        <p:spPr/>
        <p:txBody>
          <a:bodyPr/>
          <a:lstStyle/>
          <a:p>
            <a:fld id="{8337D795-7D69-440E-BE40-446B3D3A4016}" type="slidenum">
              <a:rPr lang="en-US" smtClean="0"/>
              <a:t>24</a:t>
            </a:fld>
            <a:endParaRPr lang="en-US"/>
          </a:p>
        </p:txBody>
      </p:sp>
    </p:spTree>
    <p:extLst>
      <p:ext uri="{BB962C8B-B14F-4D97-AF65-F5344CB8AC3E}">
        <p14:creationId xmlns:p14="http://schemas.microsoft.com/office/powerpoint/2010/main" val="3407896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Conditions for crash were based upon if following vehicle’s position was greater than leading vehicle’s, but with small enough timestep will make vehicles decelerate very quickly so that position is tiny when they finish decelerating. Set to stop cars once dist. Between them is smaller than some small number.</a:t>
            </a:r>
          </a:p>
        </p:txBody>
      </p:sp>
      <p:sp>
        <p:nvSpPr>
          <p:cNvPr id="4" name="Slide Number Placeholder 3"/>
          <p:cNvSpPr>
            <a:spLocks noGrp="1"/>
          </p:cNvSpPr>
          <p:nvPr>
            <p:ph type="sldNum" sz="quarter" idx="10"/>
          </p:nvPr>
        </p:nvSpPr>
        <p:spPr/>
        <p:txBody>
          <a:bodyPr/>
          <a:lstStyle/>
          <a:p>
            <a:fld id="{8337D795-7D69-440E-BE40-446B3D3A4016}" type="slidenum">
              <a:rPr lang="en-US" smtClean="0"/>
              <a:t>25</a:t>
            </a:fld>
            <a:endParaRPr lang="en-US"/>
          </a:p>
        </p:txBody>
      </p:sp>
    </p:spTree>
    <p:extLst>
      <p:ext uri="{BB962C8B-B14F-4D97-AF65-F5344CB8AC3E}">
        <p14:creationId xmlns:p14="http://schemas.microsoft.com/office/powerpoint/2010/main" val="1267993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which cars are which, etc.</a:t>
            </a:r>
          </a:p>
        </p:txBody>
      </p:sp>
      <p:sp>
        <p:nvSpPr>
          <p:cNvPr id="4" name="Slide Number Placeholder 3"/>
          <p:cNvSpPr>
            <a:spLocks noGrp="1"/>
          </p:cNvSpPr>
          <p:nvPr>
            <p:ph type="sldNum" sz="quarter" idx="10"/>
          </p:nvPr>
        </p:nvSpPr>
        <p:spPr/>
        <p:txBody>
          <a:bodyPr/>
          <a:lstStyle/>
          <a:p>
            <a:fld id="{8337D795-7D69-440E-BE40-446B3D3A4016}" type="slidenum">
              <a:rPr lang="en-US" smtClean="0"/>
              <a:t>26</a:t>
            </a:fld>
            <a:endParaRPr lang="en-US"/>
          </a:p>
        </p:txBody>
      </p:sp>
    </p:spTree>
    <p:extLst>
      <p:ext uri="{BB962C8B-B14F-4D97-AF65-F5344CB8AC3E}">
        <p14:creationId xmlns:p14="http://schemas.microsoft.com/office/powerpoint/2010/main" val="1598977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7D795-7D69-440E-BE40-446B3D3A4016}" type="slidenum">
              <a:rPr lang="en-US" smtClean="0"/>
              <a:t>27</a:t>
            </a:fld>
            <a:endParaRPr lang="en-US"/>
          </a:p>
        </p:txBody>
      </p:sp>
    </p:spTree>
    <p:extLst>
      <p:ext uri="{BB962C8B-B14F-4D97-AF65-F5344CB8AC3E}">
        <p14:creationId xmlns:p14="http://schemas.microsoft.com/office/powerpoint/2010/main" val="72554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37D795-7D69-440E-BE40-446B3D3A4016}" type="slidenum">
              <a:rPr lang="en-US" smtClean="0"/>
              <a:t>5</a:t>
            </a:fld>
            <a:endParaRPr lang="en-US"/>
          </a:p>
        </p:txBody>
      </p:sp>
    </p:spTree>
    <p:extLst>
      <p:ext uri="{BB962C8B-B14F-4D97-AF65-F5344CB8AC3E}">
        <p14:creationId xmlns:p14="http://schemas.microsoft.com/office/powerpoint/2010/main" val="2398470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Runge-</a:t>
            </a:r>
            <a:r>
              <a:rPr lang="en-US" dirty="0" err="1"/>
              <a:t>Kutta</a:t>
            </a:r>
            <a:r>
              <a:rPr lang="en-US" dirty="0"/>
              <a:t> very good for this model because it has fourth-order accuracy. For my case, I used it twice to get values for both velocity and position.</a:t>
            </a:r>
          </a:p>
        </p:txBody>
      </p:sp>
      <p:sp>
        <p:nvSpPr>
          <p:cNvPr id="4" name="Slide Number Placeholder 3"/>
          <p:cNvSpPr>
            <a:spLocks noGrp="1"/>
          </p:cNvSpPr>
          <p:nvPr>
            <p:ph type="sldNum" sz="quarter" idx="10"/>
          </p:nvPr>
        </p:nvSpPr>
        <p:spPr/>
        <p:txBody>
          <a:bodyPr/>
          <a:lstStyle/>
          <a:p>
            <a:fld id="{8337D795-7D69-440E-BE40-446B3D3A4016}" type="slidenum">
              <a:rPr lang="en-US" smtClean="0"/>
              <a:t>6</a:t>
            </a:fld>
            <a:endParaRPr lang="en-US"/>
          </a:p>
        </p:txBody>
      </p:sp>
    </p:spTree>
    <p:extLst>
      <p:ext uri="{BB962C8B-B14F-4D97-AF65-F5344CB8AC3E}">
        <p14:creationId xmlns:p14="http://schemas.microsoft.com/office/powerpoint/2010/main" val="354877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case: gave initial velocity to first vehicle, all others stopped. Explain diff. parameters chosen, what goes on in video (different distances).</a:t>
            </a:r>
          </a:p>
        </p:txBody>
      </p:sp>
      <p:sp>
        <p:nvSpPr>
          <p:cNvPr id="4" name="Slide Number Placeholder 3"/>
          <p:cNvSpPr>
            <a:spLocks noGrp="1"/>
          </p:cNvSpPr>
          <p:nvPr>
            <p:ph type="sldNum" sz="quarter" idx="10"/>
          </p:nvPr>
        </p:nvSpPr>
        <p:spPr/>
        <p:txBody>
          <a:bodyPr/>
          <a:lstStyle/>
          <a:p>
            <a:fld id="{8337D795-7D69-440E-BE40-446B3D3A4016}" type="slidenum">
              <a:rPr lang="en-US" smtClean="0"/>
              <a:t>9</a:t>
            </a:fld>
            <a:endParaRPr lang="en-US"/>
          </a:p>
        </p:txBody>
      </p:sp>
    </p:spTree>
    <p:extLst>
      <p:ext uri="{BB962C8B-B14F-4D97-AF65-F5344CB8AC3E}">
        <p14:creationId xmlns:p14="http://schemas.microsoft.com/office/powerpoint/2010/main" val="117570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Wanted a more realistic model, so I added acceleration to first vehicle. Had to create speed limit. Explain expectations, explain video.</a:t>
            </a:r>
          </a:p>
        </p:txBody>
      </p:sp>
      <p:sp>
        <p:nvSpPr>
          <p:cNvPr id="4" name="Slide Number Placeholder 3"/>
          <p:cNvSpPr>
            <a:spLocks noGrp="1"/>
          </p:cNvSpPr>
          <p:nvPr>
            <p:ph type="sldNum" sz="quarter" idx="10"/>
          </p:nvPr>
        </p:nvSpPr>
        <p:spPr/>
        <p:txBody>
          <a:bodyPr/>
          <a:lstStyle/>
          <a:p>
            <a:fld id="{8337D795-7D69-440E-BE40-446B3D3A4016}" type="slidenum">
              <a:rPr lang="en-US" smtClean="0"/>
              <a:t>10</a:t>
            </a:fld>
            <a:endParaRPr lang="en-US"/>
          </a:p>
        </p:txBody>
      </p:sp>
    </p:spTree>
    <p:extLst>
      <p:ext uri="{BB962C8B-B14F-4D97-AF65-F5344CB8AC3E}">
        <p14:creationId xmlns:p14="http://schemas.microsoft.com/office/powerpoint/2010/main" val="2236313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cars to be able to keep up better when acceleration was imposed</a:t>
            </a:r>
          </a:p>
        </p:txBody>
      </p:sp>
      <p:sp>
        <p:nvSpPr>
          <p:cNvPr id="4" name="Slide Number Placeholder 3"/>
          <p:cNvSpPr>
            <a:spLocks noGrp="1"/>
          </p:cNvSpPr>
          <p:nvPr>
            <p:ph type="sldNum" sz="quarter" idx="10"/>
          </p:nvPr>
        </p:nvSpPr>
        <p:spPr/>
        <p:txBody>
          <a:bodyPr/>
          <a:lstStyle/>
          <a:p>
            <a:fld id="{8337D795-7D69-440E-BE40-446B3D3A4016}" type="slidenum">
              <a:rPr lang="en-US" smtClean="0"/>
              <a:t>11</a:t>
            </a:fld>
            <a:endParaRPr lang="en-US"/>
          </a:p>
        </p:txBody>
      </p:sp>
    </p:spTree>
    <p:extLst>
      <p:ext uri="{BB962C8B-B14F-4D97-AF65-F5344CB8AC3E}">
        <p14:creationId xmlns:p14="http://schemas.microsoft.com/office/powerpoint/2010/main" val="2372431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Gave first car a deceleration equation. From 15 m/s – no crashes at any initial distances. OBSERVATION: Cars don’t start slowing down until very close to vehicle ahead of them.</a:t>
            </a:r>
          </a:p>
        </p:txBody>
      </p:sp>
      <p:sp>
        <p:nvSpPr>
          <p:cNvPr id="4" name="Slide Number Placeholder 3"/>
          <p:cNvSpPr>
            <a:spLocks noGrp="1"/>
          </p:cNvSpPr>
          <p:nvPr>
            <p:ph type="sldNum" sz="quarter" idx="10"/>
          </p:nvPr>
        </p:nvSpPr>
        <p:spPr/>
        <p:txBody>
          <a:bodyPr/>
          <a:lstStyle/>
          <a:p>
            <a:fld id="{8337D795-7D69-440E-BE40-446B3D3A4016}" type="slidenum">
              <a:rPr lang="en-US" smtClean="0"/>
              <a:t>14</a:t>
            </a:fld>
            <a:endParaRPr lang="en-US"/>
          </a:p>
        </p:txBody>
      </p:sp>
    </p:spTree>
    <p:extLst>
      <p:ext uri="{BB962C8B-B14F-4D97-AF65-F5344CB8AC3E}">
        <p14:creationId xmlns:p14="http://schemas.microsoft.com/office/powerpoint/2010/main" val="19351486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change initial velocity of vehicles, takes much greater initial distance between cars to prevent a crash. </a:t>
            </a:r>
          </a:p>
        </p:txBody>
      </p:sp>
      <p:sp>
        <p:nvSpPr>
          <p:cNvPr id="4" name="Slide Number Placeholder 3"/>
          <p:cNvSpPr>
            <a:spLocks noGrp="1"/>
          </p:cNvSpPr>
          <p:nvPr>
            <p:ph type="sldNum" sz="quarter" idx="10"/>
          </p:nvPr>
        </p:nvSpPr>
        <p:spPr/>
        <p:txBody>
          <a:bodyPr/>
          <a:lstStyle/>
          <a:p>
            <a:fld id="{8337D795-7D69-440E-BE40-446B3D3A4016}" type="slidenum">
              <a:rPr lang="en-US" smtClean="0"/>
              <a:t>15</a:t>
            </a:fld>
            <a:endParaRPr lang="en-US"/>
          </a:p>
        </p:txBody>
      </p:sp>
    </p:spTree>
    <p:extLst>
      <p:ext uri="{BB962C8B-B14F-4D97-AF65-F5344CB8AC3E}">
        <p14:creationId xmlns:p14="http://schemas.microsoft.com/office/powerpoint/2010/main" val="3842498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lambda to 8 to have reasonable resulting distances between vehicles.</a:t>
            </a:r>
          </a:p>
        </p:txBody>
      </p:sp>
      <p:sp>
        <p:nvSpPr>
          <p:cNvPr id="4" name="Slide Number Placeholder 3"/>
          <p:cNvSpPr>
            <a:spLocks noGrp="1"/>
          </p:cNvSpPr>
          <p:nvPr>
            <p:ph type="sldNum" sz="quarter" idx="10"/>
          </p:nvPr>
        </p:nvSpPr>
        <p:spPr/>
        <p:txBody>
          <a:bodyPr/>
          <a:lstStyle/>
          <a:p>
            <a:fld id="{8337D795-7D69-440E-BE40-446B3D3A4016}" type="slidenum">
              <a:rPr lang="en-US" smtClean="0"/>
              <a:t>16</a:t>
            </a:fld>
            <a:endParaRPr lang="en-US"/>
          </a:p>
        </p:txBody>
      </p:sp>
    </p:spTree>
    <p:extLst>
      <p:ext uri="{BB962C8B-B14F-4D97-AF65-F5344CB8AC3E}">
        <p14:creationId xmlns:p14="http://schemas.microsoft.com/office/powerpoint/2010/main" val="1459636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27113545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0B02A2-8961-4F51-9CE7-BF6D83201E1D}"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2757694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406915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1490026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1163363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993577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72550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603468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289480676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01201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4206442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2433688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272051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0B02A2-8961-4F51-9CE7-BF6D83201E1D}"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20045551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0B02A2-8961-4F51-9CE7-BF6D83201E1D}" type="datetimeFigureOut">
              <a:rPr lang="en-US" smtClean="0"/>
              <a:t>8/11/2017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194419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0B02A2-8961-4F51-9CE7-BF6D83201E1D}" type="datetimeFigureOut">
              <a:rPr lang="en-US" smtClean="0"/>
              <a:t>8/11/2017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1603029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B02A2-8961-4F51-9CE7-BF6D83201E1D}" type="datetimeFigureOut">
              <a:rPr lang="en-US" smtClean="0"/>
              <a:t>8/11/2017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21816457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0B02A2-8961-4F51-9CE7-BF6D83201E1D}"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19166790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E0B02A2-8961-4F51-9CE7-BF6D83201E1D}"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307E6E-26A4-483B-B4A7-05ADCE2E6D7B}"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0635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27619050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20694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134391454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863446591"/>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3746276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E0B02A2-8961-4F51-9CE7-BF6D83201E1D}" type="datetimeFigureOut">
              <a:rPr lang="en-US" smtClean="0"/>
              <a:t>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11952007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0E0B02A2-8961-4F51-9CE7-BF6D83201E1D}" type="datetimeFigureOut">
              <a:rPr lang="en-US" smtClean="0"/>
              <a:t>8/11/2017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9933514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0E0B02A2-8961-4F51-9CE7-BF6D83201E1D}" type="datetimeFigureOut">
              <a:rPr lang="en-US" smtClean="0"/>
              <a:t>8/11/2017</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135163387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0E0B02A2-8961-4F51-9CE7-BF6D83201E1D}" type="datetimeFigureOut">
              <a:rPr lang="en-US" smtClean="0"/>
              <a:t>8/11/2017</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21910645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E0B02A2-8961-4F51-9CE7-BF6D83201E1D}"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8499721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0E0B02A2-8961-4F51-9CE7-BF6D83201E1D}" type="datetimeFigureOut">
              <a:rPr lang="en-US" smtClean="0"/>
              <a:t>8/11/2017</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6138959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0E0B02A2-8961-4F51-9CE7-BF6D83201E1D}" type="datetimeFigureOut">
              <a:rPr lang="en-US" smtClean="0"/>
              <a:t>8/11/2017</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8243190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0B02A2-8961-4F51-9CE7-BF6D83201E1D}" type="datetimeFigureOut">
              <a:rPr lang="en-US" smtClean="0"/>
              <a:t>8/11/2017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25314578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0B02A2-8961-4F51-9CE7-BF6D83201E1D}" type="datetimeFigureOut">
              <a:rPr lang="en-US" smtClean="0"/>
              <a:t>8/11/2017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151052782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0B02A2-8961-4F51-9CE7-BF6D83201E1D}"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4132251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0B02A2-8961-4F51-9CE7-BF6D83201E1D}" type="datetimeFigureOut">
              <a:rPr lang="en-US" smtClean="0"/>
              <a:t>8/11/2017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977497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0B02A2-8961-4F51-9CE7-BF6D83201E1D}" type="datetimeFigureOut">
              <a:rPr lang="en-US" smtClean="0"/>
              <a:t>8/11/2017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99365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B02A2-8961-4F51-9CE7-BF6D83201E1D}" type="datetimeFigureOut">
              <a:rPr lang="en-US" smtClean="0"/>
              <a:t>8/11/2017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76939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0B02A2-8961-4F51-9CE7-BF6D83201E1D}"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186178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E0B02A2-8961-4F51-9CE7-BF6D83201E1D}" type="datetimeFigureOut">
              <a:rPr lang="en-US" smtClean="0"/>
              <a:t>8/11/2017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7307E6E-26A4-483B-B4A7-05ADCE2E6D7B}" type="slidenum">
              <a:rPr lang="en-US" smtClean="0"/>
              <a:t>‹#›</a:t>
            </a:fld>
            <a:endParaRPr lang="en-US"/>
          </a:p>
        </p:txBody>
      </p:sp>
    </p:spTree>
    <p:extLst>
      <p:ext uri="{BB962C8B-B14F-4D97-AF65-F5344CB8AC3E}">
        <p14:creationId xmlns:p14="http://schemas.microsoft.com/office/powerpoint/2010/main" val="3120257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0B02A2-8961-4F51-9CE7-BF6D83201E1D}" type="datetimeFigureOut">
              <a:rPr lang="en-US" smtClean="0"/>
              <a:t>8/11/2017</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07E6E-26A4-483B-B4A7-05ADCE2E6D7B}" type="slidenum">
              <a:rPr lang="en-US" smtClean="0"/>
              <a:t>‹#›</a:t>
            </a:fld>
            <a:endParaRPr lang="en-US"/>
          </a:p>
        </p:txBody>
      </p:sp>
    </p:spTree>
    <p:extLst>
      <p:ext uri="{BB962C8B-B14F-4D97-AF65-F5344CB8AC3E}">
        <p14:creationId xmlns:p14="http://schemas.microsoft.com/office/powerpoint/2010/main" val="3515429546"/>
      </p:ext>
    </p:extLst>
  </p:cSld>
  <p:clrMap bg1="lt1" tx1="dk1" bg2="lt2" tx2="dk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0" r:id="rId13"/>
    <p:sldLayoutId id="2147484701" r:id="rId14"/>
    <p:sldLayoutId id="2147484702" r:id="rId15"/>
    <p:sldLayoutId id="2147484703" r:id="rId16"/>
    <p:sldLayoutId id="2147484704"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E0B02A2-8961-4F51-9CE7-BF6D83201E1D}" type="datetimeFigureOut">
              <a:rPr lang="en-US" smtClean="0"/>
              <a:t>8/11/2017</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07307E6E-26A4-483B-B4A7-05ADCE2E6D7B}"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268885"/>
      </p:ext>
    </p:extLst>
  </p:cSld>
  <p:clrMap bg1="lt1" tx1="dk1" bg2="lt2" tx2="dk2" accent1="accent1" accent2="accent2" accent3="accent3" accent4="accent4" accent5="accent5" accent6="accent6" hlink="hlink" folHlink="folHlink"/>
  <p:sldLayoutIdLst>
    <p:sldLayoutId id="2147484706" r:id="rId1"/>
    <p:sldLayoutId id="2147484707" r:id="rId2"/>
    <p:sldLayoutId id="2147484708" r:id="rId3"/>
    <p:sldLayoutId id="2147484709" r:id="rId4"/>
    <p:sldLayoutId id="2147484710" r:id="rId5"/>
    <p:sldLayoutId id="2147484711" r:id="rId6"/>
    <p:sldLayoutId id="2147484712" r:id="rId7"/>
    <p:sldLayoutId id="2147484713" r:id="rId8"/>
    <p:sldLayoutId id="2147484714" r:id="rId9"/>
    <p:sldLayoutId id="2147484715" r:id="rId10"/>
    <p:sldLayoutId id="2147484716"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0E0B02A2-8961-4F51-9CE7-BF6D83201E1D}" type="datetimeFigureOut">
              <a:rPr lang="en-US" smtClean="0"/>
              <a:t>8/11/2017</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07307E6E-26A4-483B-B4A7-05ADCE2E6D7B}" type="slidenum">
              <a:rPr lang="en-US" smtClean="0"/>
              <a:t>‹#›</a:t>
            </a:fld>
            <a:endParaRPr lang="en-US"/>
          </a:p>
        </p:txBody>
      </p:sp>
    </p:spTree>
    <p:extLst>
      <p:ext uri="{BB962C8B-B14F-4D97-AF65-F5344CB8AC3E}">
        <p14:creationId xmlns:p14="http://schemas.microsoft.com/office/powerpoint/2010/main" val="2665184871"/>
      </p:ext>
    </p:extLst>
  </p:cSld>
  <p:clrMap bg1="lt1" tx1="dk1" bg2="lt2" tx2="dk2" accent1="accent1" accent2="accent2" accent3="accent3" accent4="accent4" accent5="accent5" accent6="accent6" hlink="hlink" folHlink="folHlink"/>
  <p:sldLayoutIdLst>
    <p:sldLayoutId id="2147484718" r:id="rId1"/>
    <p:sldLayoutId id="2147484719" r:id="rId2"/>
    <p:sldLayoutId id="2147484720" r:id="rId3"/>
    <p:sldLayoutId id="2147484721" r:id="rId4"/>
    <p:sldLayoutId id="2147484722" r:id="rId5"/>
    <p:sldLayoutId id="2147484723" r:id="rId6"/>
    <p:sldLayoutId id="2147484724" r:id="rId7"/>
    <p:sldLayoutId id="2147484725" r:id="rId8"/>
    <p:sldLayoutId id="2147484726" r:id="rId9"/>
    <p:sldLayoutId id="2147484727" r:id="rId10"/>
    <p:sldLayoutId id="2147484728"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18.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0.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4.png"/><Relationship Id="rId4"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9.mp4"/><Relationship Id="rId1" Type="http://schemas.microsoft.com/office/2007/relationships/media" Target="../media/media9.mp4"/><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0.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0.mp4"/><Relationship Id="rId1" Type="http://schemas.microsoft.com/office/2007/relationships/media" Target="../media/media10.mp4"/><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34.pn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35.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4.png"/><Relationship Id="rId1" Type="http://schemas.openxmlformats.org/officeDocument/2006/relationships/slideLayout" Target="../slideLayouts/slideLayout19.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src/Traffic.c" TargetMode="Externa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gif"/><Relationship Id="rId1" Type="http://schemas.microsoft.com/office/2007/relationships/media" Target="../media/media1.gif"/><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27B48-2EA9-4301-8888-4D509800B5D4}"/>
              </a:ext>
            </a:extLst>
          </p:cNvPr>
          <p:cNvSpPr>
            <a:spLocks noGrp="1"/>
          </p:cNvSpPr>
          <p:nvPr>
            <p:ph type="ctrTitle"/>
          </p:nvPr>
        </p:nvSpPr>
        <p:spPr/>
        <p:txBody>
          <a:bodyPr>
            <a:normAutofit/>
          </a:bodyPr>
          <a:lstStyle/>
          <a:p>
            <a:r>
              <a:rPr lang="en-US" cap="none" dirty="0">
                <a:latin typeface="Cambria Math" panose="02040503050406030204" pitchFamily="18" charset="0"/>
                <a:ea typeface="Cambria Math" panose="02040503050406030204" pitchFamily="18" charset="0"/>
              </a:rPr>
              <a:t>Traffic Flow: Density Dependent Model</a:t>
            </a:r>
          </a:p>
        </p:txBody>
      </p:sp>
      <p:sp>
        <p:nvSpPr>
          <p:cNvPr id="3" name="Subtitle 2">
            <a:extLst>
              <a:ext uri="{FF2B5EF4-FFF2-40B4-BE49-F238E27FC236}">
                <a16:creationId xmlns:a16="http://schemas.microsoft.com/office/drawing/2014/main" id="{2104CB93-2763-4EC6-8FEB-106B17D7F2FA}"/>
              </a:ext>
            </a:extLst>
          </p:cNvPr>
          <p:cNvSpPr>
            <a:spLocks noGrp="1"/>
          </p:cNvSpPr>
          <p:nvPr>
            <p:ph type="subTitle" idx="1"/>
          </p:nvPr>
        </p:nvSpPr>
        <p:spPr/>
        <p:txBody>
          <a:bodyPr>
            <a:normAutofit/>
          </a:bodyPr>
          <a:lstStyle/>
          <a:p>
            <a:endParaRPr lang="en-US" dirty="0"/>
          </a:p>
          <a:p>
            <a:r>
              <a:rPr lang="en-US" dirty="0">
                <a:latin typeface="Cambria Math" panose="02040503050406030204" pitchFamily="18" charset="0"/>
                <a:ea typeface="Cambria Math" panose="02040503050406030204" pitchFamily="18" charset="0"/>
              </a:rPr>
              <a:t>Malena Fassnacht</a:t>
            </a:r>
          </a:p>
        </p:txBody>
      </p:sp>
      <p:pic>
        <p:nvPicPr>
          <p:cNvPr id="1034" name="Picture 10" descr="Related image">
            <a:extLst>
              <a:ext uri="{FF2B5EF4-FFF2-40B4-BE49-F238E27FC236}">
                <a16:creationId xmlns:a16="http://schemas.microsoft.com/office/drawing/2014/main" id="{F47E7BD8-3516-4207-880C-8E54D04B1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584930">
            <a:off x="2675952" y="4759533"/>
            <a:ext cx="2091874" cy="1005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553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 Trial 2: Added     Acceleration</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252919" y="1877723"/>
            <a:ext cx="2767372" cy="4324027"/>
          </a:xfrm>
        </p:spPr>
        <p:txBody>
          <a:bodyPr anchor="t">
            <a:normAutofit lnSpcReduction="10000"/>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All cars start from rest, but the leading car is given an initial acceleration.</a:t>
            </a:r>
          </a:p>
          <a:p>
            <a:pPr algn="ctr"/>
            <a:endParaRPr lang="en-US" sz="9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λ = 5</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sz="2400" b="1" dirty="0">
                <a:solidFill>
                  <a:schemeClr val="bg1"/>
                </a:solidFill>
                <a:latin typeface="Calibri" panose="020F0502020204030204" pitchFamily="34" charset="0"/>
                <a:ea typeface="Cambria Math" panose="02040503050406030204" pitchFamily="18" charset="0"/>
                <a:cs typeface="Calibri" panose="020F0502020204030204" pitchFamily="34" charset="0"/>
              </a:rPr>
              <a:t>Acceleration:</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v[0] = t*2.0   (2 m/s</a:t>
            </a:r>
            <a:r>
              <a:rPr lang="en-US" baseline="30000" dirty="0">
                <a:solidFill>
                  <a:schemeClr val="bg1"/>
                </a:solidFill>
                <a:latin typeface="Calibri" panose="020F0502020204030204" pitchFamily="34" charset="0"/>
                <a:ea typeface="Cambria Math" panose="02040503050406030204" pitchFamily="18" charset="0"/>
                <a:cs typeface="Calibri" panose="020F0502020204030204" pitchFamily="34" charset="0"/>
              </a:rPr>
              <a:t>2</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Speed limit = 30 m/s</a:t>
            </a:r>
          </a:p>
          <a:p>
            <a:pPr marL="107950" indent="61913">
              <a:spcBef>
                <a:spcPts val="600"/>
              </a:spcBef>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(~67 mph)</a:t>
            </a:r>
          </a:p>
          <a:p>
            <a:endParaRPr lang="en-US" dirty="0"/>
          </a:p>
          <a:p>
            <a:endParaRPr lang="en-US" dirty="0"/>
          </a:p>
          <a:p>
            <a:endParaRPr lang="en-US" dirty="0"/>
          </a:p>
        </p:txBody>
      </p:sp>
      <p:pic>
        <p:nvPicPr>
          <p:cNvPr id="3" name="FromRestLambda5">
            <a:hlinkClick r:id="" action="ppaction://media"/>
            <a:extLst>
              <a:ext uri="{FF2B5EF4-FFF2-40B4-BE49-F238E27FC236}">
                <a16:creationId xmlns:a16="http://schemas.microsoft.com/office/drawing/2014/main" id="{B6C90C3A-C387-415C-B011-9762E9EDB2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7051" y="786591"/>
            <a:ext cx="7034232" cy="5275674"/>
          </a:xfrm>
          <a:prstGeom prst="rect">
            <a:avLst/>
          </a:prstGeom>
          <a:ln w="19050">
            <a:solidFill>
              <a:schemeClr val="accent1">
                <a:lumMod val="40000"/>
                <a:lumOff val="60000"/>
              </a:schemeClr>
            </a:solidFill>
          </a:ln>
        </p:spPr>
      </p:pic>
      <p:sp>
        <p:nvSpPr>
          <p:cNvPr id="6" name="Arrow: Left 5">
            <a:extLst>
              <a:ext uri="{FF2B5EF4-FFF2-40B4-BE49-F238E27FC236}">
                <a16:creationId xmlns:a16="http://schemas.microsoft.com/office/drawing/2014/main" id="{DBA061EC-A513-434D-8B7C-B1C144ECB12F}"/>
              </a:ext>
            </a:extLst>
          </p:cNvPr>
          <p:cNvSpPr/>
          <p:nvPr/>
        </p:nvSpPr>
        <p:spPr>
          <a:xfrm rot="10800000">
            <a:off x="122203" y="4572000"/>
            <a:ext cx="261432" cy="209550"/>
          </a:xfrm>
          <a:prstGeom prst="leftArrow">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86625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BE23A6AF-C2D1-4800-A3F9-1BFFD5F643D8}"/>
              </a:ext>
            </a:extLst>
          </p:cNvPr>
          <p:cNvSpPr/>
          <p:nvPr/>
        </p:nvSpPr>
        <p:spPr>
          <a:xfrm>
            <a:off x="0" y="5457825"/>
            <a:ext cx="12192000" cy="1123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205A9418-D4A4-4ECF-8168-508B34D77AE6}"/>
              </a:ext>
            </a:extLst>
          </p:cNvPr>
          <p:cNvPicPr>
            <a:picLocks noChangeAspect="1"/>
          </p:cNvPicPr>
          <p:nvPr/>
        </p:nvPicPr>
        <p:blipFill rotWithShape="1">
          <a:blip r:embed="rId3">
            <a:extLst>
              <a:ext uri="{28A0092B-C50C-407E-A947-70E740481C1C}">
                <a14:useLocalDpi xmlns:a14="http://schemas.microsoft.com/office/drawing/2010/main" val="0"/>
              </a:ext>
            </a:extLst>
          </a:blip>
          <a:srcRect l="4452" r="2519"/>
          <a:stretch/>
        </p:blipFill>
        <p:spPr>
          <a:xfrm>
            <a:off x="6261315" y="1198697"/>
            <a:ext cx="5532895" cy="4460606"/>
          </a:xfrm>
          <a:prstGeom prst="rect">
            <a:avLst/>
          </a:prstGeom>
          <a:ln w="19050">
            <a:solidFill>
              <a:schemeClr val="accent1"/>
            </a:solidFill>
          </a:ln>
        </p:spPr>
      </p:pic>
      <p:sp>
        <p:nvSpPr>
          <p:cNvPr id="20" name="TextBox 19">
            <a:extLst>
              <a:ext uri="{FF2B5EF4-FFF2-40B4-BE49-F238E27FC236}">
                <a16:creationId xmlns:a16="http://schemas.microsoft.com/office/drawing/2014/main" id="{656D2317-836F-47B6-B8BB-F32168537567}"/>
              </a:ext>
            </a:extLst>
          </p:cNvPr>
          <p:cNvSpPr txBox="1"/>
          <p:nvPr/>
        </p:nvSpPr>
        <p:spPr>
          <a:xfrm>
            <a:off x="6261313" y="5829785"/>
            <a:ext cx="5532895" cy="646331"/>
          </a:xfrm>
          <a:prstGeom prst="rect">
            <a:avLst/>
          </a:prstGeom>
          <a:no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Smaller distance between cars at first timestep, but also much smaller velocity difference in initial steps.</a:t>
            </a:r>
          </a:p>
        </p:txBody>
      </p:sp>
      <p:sp>
        <p:nvSpPr>
          <p:cNvPr id="24" name="TextBox 23">
            <a:extLst>
              <a:ext uri="{FF2B5EF4-FFF2-40B4-BE49-F238E27FC236}">
                <a16:creationId xmlns:a16="http://schemas.microsoft.com/office/drawing/2014/main" id="{1F18FD31-EDA9-40F4-8989-DF4E41FCF879}"/>
              </a:ext>
            </a:extLst>
          </p:cNvPr>
          <p:cNvSpPr txBox="1"/>
          <p:nvPr/>
        </p:nvSpPr>
        <p:spPr>
          <a:xfrm>
            <a:off x="424679" y="5829785"/>
            <a:ext cx="5480173" cy="646331"/>
          </a:xfrm>
          <a:prstGeom prst="rect">
            <a:avLst/>
          </a:prstGeom>
          <a:noFill/>
        </p:spPr>
        <p:txBody>
          <a:bodyPr wrap="square" rtlCol="0">
            <a:spAutoFit/>
          </a:bodyPr>
          <a:lstStyle/>
          <a:p>
            <a:pPr algn="ctr"/>
            <a:r>
              <a:rPr lang="en-US" dirty="0">
                <a:solidFill>
                  <a:schemeClr val="bg1"/>
                </a:solidFill>
                <a:latin typeface="Calibri" panose="020F0502020204030204" pitchFamily="34" charset="0"/>
                <a:cs typeface="Calibri" panose="020F0502020204030204" pitchFamily="34" charset="0"/>
              </a:rPr>
              <a:t>Large distance between cars at first timestep, but also much larger velocity difference in initial steps.</a:t>
            </a:r>
          </a:p>
        </p:txBody>
      </p:sp>
      <p:pic>
        <p:nvPicPr>
          <p:cNvPr id="26" name="Picture 25">
            <a:extLst>
              <a:ext uri="{FF2B5EF4-FFF2-40B4-BE49-F238E27FC236}">
                <a16:creationId xmlns:a16="http://schemas.microsoft.com/office/drawing/2014/main" id="{094AEFAD-49DC-4A07-9953-4243D772E4A7}"/>
              </a:ext>
            </a:extLst>
          </p:cNvPr>
          <p:cNvPicPr>
            <a:picLocks noChangeAspect="1"/>
          </p:cNvPicPr>
          <p:nvPr/>
        </p:nvPicPr>
        <p:blipFill rotWithShape="1">
          <a:blip r:embed="rId4">
            <a:extLst>
              <a:ext uri="{28A0092B-C50C-407E-A947-70E740481C1C}">
                <a14:useLocalDpi xmlns:a14="http://schemas.microsoft.com/office/drawing/2010/main" val="0"/>
              </a:ext>
            </a:extLst>
          </a:blip>
          <a:srcRect l="5091" r="2766"/>
          <a:stretch/>
        </p:blipFill>
        <p:spPr>
          <a:xfrm>
            <a:off x="424679" y="1198697"/>
            <a:ext cx="5480173" cy="4460606"/>
          </a:xfrm>
          <a:prstGeom prst="rect">
            <a:avLst/>
          </a:prstGeom>
          <a:ln w="19050">
            <a:solidFill>
              <a:schemeClr val="accent1"/>
            </a:solidFill>
          </a:ln>
        </p:spPr>
      </p:pic>
      <p:sp>
        <p:nvSpPr>
          <p:cNvPr id="27" name="TextBox 26">
            <a:extLst>
              <a:ext uri="{FF2B5EF4-FFF2-40B4-BE49-F238E27FC236}">
                <a16:creationId xmlns:a16="http://schemas.microsoft.com/office/drawing/2014/main" id="{4F41DF4F-9B8A-4C14-91B6-C5C02B4C9343}"/>
              </a:ext>
            </a:extLst>
          </p:cNvPr>
          <p:cNvSpPr txBox="1"/>
          <p:nvPr/>
        </p:nvSpPr>
        <p:spPr>
          <a:xfrm>
            <a:off x="2138404" y="1198697"/>
            <a:ext cx="2052721" cy="307777"/>
          </a:xfrm>
          <a:prstGeom prst="rect">
            <a:avLst/>
          </a:prstGeom>
          <a:solidFill>
            <a:schemeClr val="bg1"/>
          </a:solidFill>
        </p:spPr>
        <p:txBody>
          <a:bodyPr wrap="square" rtlCol="0">
            <a:spAutoFit/>
          </a:bodyPr>
          <a:lstStyle/>
          <a:p>
            <a:pPr algn="ctr"/>
            <a:r>
              <a:rPr lang="en-US" sz="1400" b="1" dirty="0"/>
              <a:t>Initial  Velocity Defined</a:t>
            </a:r>
          </a:p>
        </p:txBody>
      </p:sp>
      <p:sp>
        <p:nvSpPr>
          <p:cNvPr id="28" name="TextBox 27">
            <a:extLst>
              <a:ext uri="{FF2B5EF4-FFF2-40B4-BE49-F238E27FC236}">
                <a16:creationId xmlns:a16="http://schemas.microsoft.com/office/drawing/2014/main" id="{8D72428D-B4D5-4B29-87A1-F252AAE7AD73}"/>
              </a:ext>
            </a:extLst>
          </p:cNvPr>
          <p:cNvSpPr txBox="1"/>
          <p:nvPr/>
        </p:nvSpPr>
        <p:spPr>
          <a:xfrm>
            <a:off x="7253225" y="1198697"/>
            <a:ext cx="3549073" cy="307777"/>
          </a:xfrm>
          <a:prstGeom prst="rect">
            <a:avLst/>
          </a:prstGeom>
          <a:solidFill>
            <a:schemeClr val="bg1"/>
          </a:solidFill>
        </p:spPr>
        <p:txBody>
          <a:bodyPr wrap="square" rtlCol="0">
            <a:spAutoFit/>
          </a:bodyPr>
          <a:lstStyle/>
          <a:p>
            <a:pPr algn="ctr"/>
            <a:r>
              <a:rPr lang="en-US" sz="1400" b="1" dirty="0"/>
              <a:t>Constant Acceleration from Zero Velocity</a:t>
            </a:r>
          </a:p>
        </p:txBody>
      </p:sp>
      <p:sp>
        <p:nvSpPr>
          <p:cNvPr id="30" name="TextBox 29">
            <a:extLst>
              <a:ext uri="{FF2B5EF4-FFF2-40B4-BE49-F238E27FC236}">
                <a16:creationId xmlns:a16="http://schemas.microsoft.com/office/drawing/2014/main" id="{7E43D0A2-662C-4D5C-8A54-C4D0C63CCC3B}"/>
              </a:ext>
            </a:extLst>
          </p:cNvPr>
          <p:cNvSpPr txBox="1"/>
          <p:nvPr/>
        </p:nvSpPr>
        <p:spPr>
          <a:xfrm>
            <a:off x="507614" y="314835"/>
            <a:ext cx="11176771"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Velocity Comparison</a:t>
            </a:r>
          </a:p>
        </p:txBody>
      </p:sp>
      <p:sp>
        <p:nvSpPr>
          <p:cNvPr id="31" name="TextBox 30">
            <a:extLst>
              <a:ext uri="{FF2B5EF4-FFF2-40B4-BE49-F238E27FC236}">
                <a16:creationId xmlns:a16="http://schemas.microsoft.com/office/drawing/2014/main" id="{AD7F6349-0E3F-4E02-991F-DE9FD01C6D80}"/>
              </a:ext>
            </a:extLst>
          </p:cNvPr>
          <p:cNvSpPr txBox="1"/>
          <p:nvPr/>
        </p:nvSpPr>
        <p:spPr>
          <a:xfrm>
            <a:off x="4926503" y="4459544"/>
            <a:ext cx="685799" cy="523220"/>
          </a:xfrm>
          <a:prstGeom prst="rect">
            <a:avLst/>
          </a:prstGeom>
          <a:noFill/>
        </p:spPr>
        <p:txBody>
          <a:bodyPr wrap="square" rtlCol="0">
            <a:spAutoFit/>
          </a:bodyPr>
          <a:lstStyle/>
          <a:p>
            <a:r>
              <a:rPr lang="el-GR" sz="1400" dirty="0">
                <a:latin typeface="Calibri" panose="020F0502020204030204" pitchFamily="34" charset="0"/>
                <a:cs typeface="Calibri" panose="020F0502020204030204" pitchFamily="34" charset="0"/>
              </a:rPr>
              <a:t>λ</a:t>
            </a:r>
            <a:r>
              <a:rPr lang="en-US" sz="1400" dirty="0">
                <a:latin typeface="Calibri" panose="020F0502020204030204" pitchFamily="34" charset="0"/>
                <a:cs typeface="Calibri" panose="020F0502020204030204" pitchFamily="34" charset="0"/>
              </a:rPr>
              <a:t> = 5</a:t>
            </a:r>
          </a:p>
          <a:p>
            <a:r>
              <a:rPr lang="en-US" sz="1400" dirty="0">
                <a:latin typeface="Calibri" panose="020F0502020204030204" pitchFamily="34" charset="0"/>
                <a:cs typeface="Calibri" panose="020F0502020204030204" pitchFamily="34" charset="0"/>
              </a:rPr>
              <a:t>d = 2</a:t>
            </a:r>
            <a:endParaRPr lang="en-US" sz="1400" dirty="0"/>
          </a:p>
        </p:txBody>
      </p:sp>
      <p:sp>
        <p:nvSpPr>
          <p:cNvPr id="34" name="TextBox 33">
            <a:extLst>
              <a:ext uri="{FF2B5EF4-FFF2-40B4-BE49-F238E27FC236}">
                <a16:creationId xmlns:a16="http://schemas.microsoft.com/office/drawing/2014/main" id="{14F74C5C-3DC9-496F-95F0-3DB5C1663BE9}"/>
              </a:ext>
            </a:extLst>
          </p:cNvPr>
          <p:cNvSpPr txBox="1"/>
          <p:nvPr/>
        </p:nvSpPr>
        <p:spPr>
          <a:xfrm>
            <a:off x="10802297" y="4459544"/>
            <a:ext cx="685799" cy="523220"/>
          </a:xfrm>
          <a:prstGeom prst="rect">
            <a:avLst/>
          </a:prstGeom>
          <a:noFill/>
        </p:spPr>
        <p:txBody>
          <a:bodyPr wrap="square" rtlCol="0">
            <a:spAutoFit/>
          </a:bodyPr>
          <a:lstStyle/>
          <a:p>
            <a:r>
              <a:rPr lang="el-GR" sz="1400" dirty="0">
                <a:latin typeface="Calibri" panose="020F0502020204030204" pitchFamily="34" charset="0"/>
                <a:cs typeface="Calibri" panose="020F0502020204030204" pitchFamily="34" charset="0"/>
              </a:rPr>
              <a:t>λ</a:t>
            </a:r>
            <a:r>
              <a:rPr lang="en-US" sz="1400" dirty="0">
                <a:latin typeface="Calibri" panose="020F0502020204030204" pitchFamily="34" charset="0"/>
                <a:cs typeface="Calibri" panose="020F0502020204030204" pitchFamily="34" charset="0"/>
              </a:rPr>
              <a:t> = 5</a:t>
            </a:r>
          </a:p>
          <a:p>
            <a:r>
              <a:rPr lang="en-US" sz="1400" dirty="0">
                <a:latin typeface="Calibri" panose="020F0502020204030204" pitchFamily="34" charset="0"/>
                <a:cs typeface="Calibri" panose="020F0502020204030204" pitchFamily="34" charset="0"/>
              </a:rPr>
              <a:t>d = 2</a:t>
            </a:r>
            <a:endParaRPr lang="en-US" sz="1400" dirty="0"/>
          </a:p>
        </p:txBody>
      </p:sp>
      <p:pic>
        <p:nvPicPr>
          <p:cNvPr id="2" name="Picture 1">
            <a:extLst>
              <a:ext uri="{FF2B5EF4-FFF2-40B4-BE49-F238E27FC236}">
                <a16:creationId xmlns:a16="http://schemas.microsoft.com/office/drawing/2014/main" id="{2264DE9A-EBD1-477B-B820-F3C906F46424}"/>
              </a:ext>
            </a:extLst>
          </p:cNvPr>
          <p:cNvPicPr>
            <a:picLocks noChangeAspect="1"/>
          </p:cNvPicPr>
          <p:nvPr/>
        </p:nvPicPr>
        <p:blipFill>
          <a:blip r:embed="rId5"/>
          <a:stretch>
            <a:fillRect/>
          </a:stretch>
        </p:blipFill>
        <p:spPr>
          <a:xfrm>
            <a:off x="8389879" y="414226"/>
            <a:ext cx="3098217" cy="546940"/>
          </a:xfrm>
          <a:prstGeom prst="rect">
            <a:avLst/>
          </a:prstGeom>
        </p:spPr>
      </p:pic>
    </p:spTree>
    <p:extLst>
      <p:ext uri="{BB962C8B-B14F-4D97-AF65-F5344CB8AC3E}">
        <p14:creationId xmlns:p14="http://schemas.microsoft.com/office/powerpoint/2010/main" val="50079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C27DE9E-7907-45A6-B4C9-F93E40130B73}"/>
              </a:ext>
            </a:extLst>
          </p:cNvPr>
          <p:cNvSpPr/>
          <p:nvPr/>
        </p:nvSpPr>
        <p:spPr>
          <a:xfrm>
            <a:off x="0" y="5457825"/>
            <a:ext cx="12192000" cy="1123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7E43D0A2-662C-4D5C-8A54-C4D0C63CCC3B}"/>
              </a:ext>
            </a:extLst>
          </p:cNvPr>
          <p:cNvSpPr txBox="1"/>
          <p:nvPr/>
        </p:nvSpPr>
        <p:spPr>
          <a:xfrm>
            <a:off x="424678" y="331667"/>
            <a:ext cx="9424171"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What Happens With A Smaller Lambda?</a:t>
            </a:r>
          </a:p>
        </p:txBody>
      </p:sp>
      <p:pic>
        <p:nvPicPr>
          <p:cNvPr id="5" name="Picture 4">
            <a:extLst>
              <a:ext uri="{FF2B5EF4-FFF2-40B4-BE49-F238E27FC236}">
                <a16:creationId xmlns:a16="http://schemas.microsoft.com/office/drawing/2014/main" id="{5F1B1C9E-AA4B-4ED6-ACF2-4083490C5489}"/>
              </a:ext>
            </a:extLst>
          </p:cNvPr>
          <p:cNvPicPr>
            <a:picLocks noChangeAspect="1"/>
          </p:cNvPicPr>
          <p:nvPr/>
        </p:nvPicPr>
        <p:blipFill rotWithShape="1">
          <a:blip r:embed="rId4">
            <a:extLst>
              <a:ext uri="{28A0092B-C50C-407E-A947-70E740481C1C}">
                <a14:useLocalDpi xmlns:a14="http://schemas.microsoft.com/office/drawing/2010/main" val="0"/>
              </a:ext>
            </a:extLst>
          </a:blip>
          <a:srcRect l="4286" r="4284"/>
          <a:stretch/>
        </p:blipFill>
        <p:spPr>
          <a:xfrm>
            <a:off x="6286500" y="1639373"/>
            <a:ext cx="5353050" cy="4391173"/>
          </a:xfrm>
          <a:prstGeom prst="rect">
            <a:avLst/>
          </a:prstGeom>
          <a:ln w="19050">
            <a:solidFill>
              <a:schemeClr val="accent1"/>
            </a:solidFill>
          </a:ln>
        </p:spPr>
      </p:pic>
      <p:pic>
        <p:nvPicPr>
          <p:cNvPr id="6" name="FromRestLambda1.avi">
            <a:hlinkClick r:id="" action="ppaction://media"/>
            <a:extLst>
              <a:ext uri="{FF2B5EF4-FFF2-40B4-BE49-F238E27FC236}">
                <a16:creationId xmlns:a16="http://schemas.microsoft.com/office/drawing/2014/main" id="{2F97226F-FA88-49E6-BA09-43B59EDE9EF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175" r="3173"/>
          <a:stretch/>
        </p:blipFill>
        <p:spPr>
          <a:xfrm>
            <a:off x="424678" y="1682503"/>
            <a:ext cx="5394960" cy="4320540"/>
          </a:xfrm>
          <a:prstGeom prst="rect">
            <a:avLst/>
          </a:prstGeom>
          <a:ln w="25400">
            <a:solidFill>
              <a:schemeClr val="accent1">
                <a:lumMod val="40000"/>
                <a:lumOff val="60000"/>
              </a:schemeClr>
            </a:solidFill>
          </a:ln>
        </p:spPr>
      </p:pic>
      <p:sp>
        <p:nvSpPr>
          <p:cNvPr id="7" name="TextBox 6">
            <a:extLst>
              <a:ext uri="{FF2B5EF4-FFF2-40B4-BE49-F238E27FC236}">
                <a16:creationId xmlns:a16="http://schemas.microsoft.com/office/drawing/2014/main" id="{5F67261C-9BB8-47A1-B19A-AB3514714DE1}"/>
              </a:ext>
            </a:extLst>
          </p:cNvPr>
          <p:cNvSpPr txBox="1"/>
          <p:nvPr/>
        </p:nvSpPr>
        <p:spPr>
          <a:xfrm>
            <a:off x="10591800" y="2076450"/>
            <a:ext cx="723900"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d = 2</a:t>
            </a:r>
          </a:p>
        </p:txBody>
      </p:sp>
    </p:spTree>
    <p:extLst>
      <p:ext uri="{BB962C8B-B14F-4D97-AF65-F5344CB8AC3E}">
        <p14:creationId xmlns:p14="http://schemas.microsoft.com/office/powerpoint/2010/main" val="29670201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Image result for deer crossing sign">
            <a:extLst>
              <a:ext uri="{FF2B5EF4-FFF2-40B4-BE49-F238E27FC236}">
                <a16:creationId xmlns:a16="http://schemas.microsoft.com/office/drawing/2014/main" id="{386E1DAC-210F-4CE3-81BC-5479152D680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634" b="99510" l="4167" r="95395">
                        <a14:foregroundMark x1="64912" y1="11765" x2="56360" y2="5065"/>
                        <a14:foregroundMark x1="56360" y1="5065" x2="44956" y2="5882"/>
                        <a14:foregroundMark x1="44956" y1="5882" x2="52412" y2="7843"/>
                        <a14:foregroundMark x1="48026" y1="1634" x2="45395" y2="4412"/>
                        <a14:foregroundMark x1="64912" y1="11765" x2="82018" y2="26307"/>
                        <a14:foregroundMark x1="82018" y1="26307" x2="92325" y2="30719"/>
                        <a14:foregroundMark x1="92325" y1="30719" x2="95833" y2="36765"/>
                        <a14:foregroundMark x1="9868" y1="30882" x2="4167" y2="38235"/>
                        <a14:foregroundMark x1="4167" y1="38235" x2="5044" y2="41013"/>
                        <a14:foregroundMark x1="50877" y1="90523" x2="51316" y2="99510"/>
                        <a14:foregroundMark x1="51316" y1="99510" x2="51316" y2="99510"/>
                      </a14:backgroundRemoval>
                    </a14:imgEffect>
                  </a14:imgLayer>
                </a14:imgProps>
              </a:ext>
              <a:ext uri="{28A0092B-C50C-407E-A947-70E740481C1C}">
                <a14:useLocalDpi xmlns:a14="http://schemas.microsoft.com/office/drawing/2010/main" val="0"/>
              </a:ext>
            </a:extLst>
          </a:blip>
          <a:srcRect/>
          <a:stretch>
            <a:fillRect/>
          </a:stretch>
        </p:blipFill>
        <p:spPr bwMode="auto">
          <a:xfrm rot="647347">
            <a:off x="8296870" y="2300649"/>
            <a:ext cx="3629926" cy="487174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CA9D571-C81E-415D-B29D-AA1E51C031D3}"/>
              </a:ext>
            </a:extLst>
          </p:cNvPr>
          <p:cNvSpPr>
            <a:spLocks noGrp="1"/>
          </p:cNvSpPr>
          <p:nvPr>
            <p:ph type="title"/>
          </p:nvPr>
        </p:nvSpPr>
        <p:spPr>
          <a:xfrm>
            <a:off x="745846" y="2210473"/>
            <a:ext cx="9720072" cy="1499616"/>
          </a:xfrm>
          <a:noFill/>
        </p:spPr>
        <p:txBody>
          <a:bodyPr>
            <a:normAutofit/>
          </a:bodyPr>
          <a:lstStyle/>
          <a:p>
            <a:pPr algn="ctr"/>
            <a:r>
              <a:rPr lang="en-US" sz="5400" cap="none" dirty="0">
                <a:latin typeface="Cambria Math" panose="02040503050406030204" pitchFamily="18" charset="0"/>
                <a:ea typeface="Cambria Math" panose="02040503050406030204" pitchFamily="18" charset="0"/>
              </a:rPr>
              <a:t>Test Case 2: Sudden Stop</a:t>
            </a:r>
          </a:p>
        </p:txBody>
      </p:sp>
    </p:spTree>
    <p:extLst>
      <p:ext uri="{BB962C8B-B14F-4D97-AF65-F5344CB8AC3E}">
        <p14:creationId xmlns:p14="http://schemas.microsoft.com/office/powerpoint/2010/main" val="1235208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  Trial 1</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252919" y="1585837"/>
            <a:ext cx="2695655" cy="4324027"/>
          </a:xfrm>
        </p:spPr>
        <p:txBody>
          <a:bodyPr anchor="t">
            <a:normAutofit/>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All cars are given an initial velocity, and the first slows to a sudden stop.</a:t>
            </a:r>
          </a:p>
          <a:p>
            <a:pPr algn="ctr"/>
            <a:endParaRPr lang="en-US" sz="1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λ = 5</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 = 15 m/s</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Deceleration: </a:t>
            </a:r>
          </a:p>
          <a:p>
            <a:pPr marL="91440" indent="61913">
              <a:spcBef>
                <a:spcPts val="600"/>
              </a:spcBef>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v[0] = v[0] – 10 m/s</a:t>
            </a:r>
            <a:r>
              <a:rPr lang="en-US" baseline="30000" dirty="0">
                <a:solidFill>
                  <a:schemeClr val="bg1"/>
                </a:solidFill>
                <a:latin typeface="Calibri" panose="020F0502020204030204" pitchFamily="34" charset="0"/>
                <a:ea typeface="Cambria Math" panose="02040503050406030204" pitchFamily="18" charset="0"/>
                <a:cs typeface="Calibri" panose="020F0502020204030204" pitchFamily="34" charset="0"/>
              </a:rPr>
              <a:t>2</a:t>
            </a:r>
            <a:endPar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endParaRPr lang="en-US" dirty="0"/>
          </a:p>
          <a:p>
            <a:endParaRPr lang="en-US" dirty="0"/>
          </a:p>
          <a:p>
            <a:endParaRPr lang="en-US" dirty="0"/>
          </a:p>
        </p:txBody>
      </p:sp>
      <p:pic>
        <p:nvPicPr>
          <p:cNvPr id="4" name="SuddenStop15">
            <a:hlinkClick r:id="" action="ppaction://media"/>
            <a:extLst>
              <a:ext uri="{FF2B5EF4-FFF2-40B4-BE49-F238E27FC236}">
                <a16:creationId xmlns:a16="http://schemas.microsoft.com/office/drawing/2014/main" id="{5682DEE6-95DA-4649-84FE-C5F64256F3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76701" y="765238"/>
            <a:ext cx="7067550" cy="5300663"/>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35943926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a:xfrm>
            <a:off x="252916" y="1123837"/>
            <a:ext cx="3079219" cy="4601183"/>
          </a:xfrm>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Trial 2: Greater Velocity</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252915" y="1814438"/>
            <a:ext cx="2695655" cy="4324027"/>
          </a:xfrm>
        </p:spPr>
        <p:txBody>
          <a:bodyPr anchor="t">
            <a:normAutofit/>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All cars are given an initial velocity, and the first slows to a sudden stop.</a:t>
            </a:r>
          </a:p>
          <a:p>
            <a:pPr algn="ctr"/>
            <a:endParaRPr lang="en-US" sz="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λ = 5</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sz="2400" b="1" dirty="0">
                <a:solidFill>
                  <a:schemeClr val="bg1"/>
                </a:solidFill>
                <a:latin typeface="Calibri" panose="020F0502020204030204" pitchFamily="34" charset="0"/>
                <a:ea typeface="Cambria Math" panose="02040503050406030204" pitchFamily="18" charset="0"/>
                <a:cs typeface="Calibri" panose="020F0502020204030204" pitchFamily="34" charset="0"/>
              </a:rPr>
              <a:t> v = 30 m/s</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Deceleration: </a:t>
            </a:r>
          </a:p>
          <a:p>
            <a:pPr marL="91440" indent="61913">
              <a:spcBef>
                <a:spcPts val="600"/>
              </a:spcBef>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v[0] = v[0] – 10 m/s</a:t>
            </a:r>
            <a:r>
              <a:rPr lang="en-US" baseline="30000" dirty="0">
                <a:solidFill>
                  <a:schemeClr val="bg1"/>
                </a:solidFill>
                <a:latin typeface="Calibri" panose="020F0502020204030204" pitchFamily="34" charset="0"/>
                <a:ea typeface="Cambria Math" panose="02040503050406030204" pitchFamily="18" charset="0"/>
                <a:cs typeface="Calibri" panose="020F0502020204030204" pitchFamily="34" charset="0"/>
              </a:rPr>
              <a:t>2</a:t>
            </a:r>
            <a:endPar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endParaRPr lang="en-US" dirty="0"/>
          </a:p>
          <a:p>
            <a:endParaRPr lang="en-US" dirty="0"/>
          </a:p>
          <a:p>
            <a:endParaRPr lang="en-US" dirty="0"/>
          </a:p>
        </p:txBody>
      </p:sp>
      <p:pic>
        <p:nvPicPr>
          <p:cNvPr id="4" name="SuddenStop30">
            <a:hlinkClick r:id="" action="ppaction://media"/>
            <a:extLst>
              <a:ext uri="{FF2B5EF4-FFF2-40B4-BE49-F238E27FC236}">
                <a16:creationId xmlns:a16="http://schemas.microsoft.com/office/drawing/2014/main" id="{9F8F72FE-35F3-4430-8AD9-44536B7B39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7051" y="786591"/>
            <a:ext cx="7034232" cy="5275674"/>
          </a:xfrm>
          <a:prstGeom prst="rect">
            <a:avLst/>
          </a:prstGeom>
          <a:ln w="19050">
            <a:solidFill>
              <a:schemeClr val="accent1">
                <a:lumMod val="40000"/>
                <a:lumOff val="60000"/>
              </a:schemeClr>
            </a:solidFill>
          </a:ln>
        </p:spPr>
      </p:pic>
      <p:sp>
        <p:nvSpPr>
          <p:cNvPr id="6" name="Arrow: Left 5">
            <a:extLst>
              <a:ext uri="{FF2B5EF4-FFF2-40B4-BE49-F238E27FC236}">
                <a16:creationId xmlns:a16="http://schemas.microsoft.com/office/drawing/2014/main" id="{7E401E07-FE3A-4991-89CD-57A28382F810}"/>
              </a:ext>
            </a:extLst>
          </p:cNvPr>
          <p:cNvSpPr/>
          <p:nvPr/>
        </p:nvSpPr>
        <p:spPr>
          <a:xfrm rot="10800000">
            <a:off x="252914" y="4633993"/>
            <a:ext cx="261432" cy="209550"/>
          </a:xfrm>
          <a:prstGeom prst="leftArrow">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8FFFEC8-8DE5-4B74-8C1F-742CC7A06EB3}"/>
              </a:ext>
            </a:extLst>
          </p:cNvPr>
          <p:cNvSpPr txBox="1"/>
          <p:nvPr/>
        </p:nvSpPr>
        <p:spPr>
          <a:xfrm>
            <a:off x="4031304" y="6138465"/>
            <a:ext cx="7185725" cy="584775"/>
          </a:xfrm>
          <a:prstGeom prst="rect">
            <a:avLst/>
          </a:prstGeom>
          <a:noFill/>
        </p:spPr>
        <p:txBody>
          <a:bodyPr wrap="square" rtlCol="0">
            <a:spAutoFit/>
          </a:bodyPr>
          <a:lstStyle/>
          <a:p>
            <a:pPr algn="ctr"/>
            <a:r>
              <a:rPr lang="en-US" sz="1600" dirty="0">
                <a:solidFill>
                  <a:schemeClr val="accent1"/>
                </a:solidFill>
              </a:rPr>
              <a:t>*Final stopping distance between cars is very small. In</a:t>
            </a:r>
          </a:p>
          <a:p>
            <a:pPr algn="ctr"/>
            <a:r>
              <a:rPr lang="en-US" sz="1600" dirty="0">
                <a:solidFill>
                  <a:schemeClr val="accent1"/>
                </a:solidFill>
              </a:rPr>
              <a:t> reality, the cars  probably would have crashed. </a:t>
            </a:r>
          </a:p>
        </p:txBody>
      </p:sp>
    </p:spTree>
    <p:extLst>
      <p:ext uri="{BB962C8B-B14F-4D97-AF65-F5344CB8AC3E}">
        <p14:creationId xmlns:p14="http://schemas.microsoft.com/office/powerpoint/2010/main" val="51067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a:xfrm>
            <a:off x="252919" y="1123837"/>
            <a:ext cx="2947482" cy="4601183"/>
          </a:xfrm>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Trial 3: Greater Lambda</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252919" y="1844298"/>
            <a:ext cx="2695655" cy="4065565"/>
          </a:xfrm>
        </p:spPr>
        <p:txBody>
          <a:bodyPr anchor="t">
            <a:normAutofit lnSpcReduction="10000"/>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All cars are given an initial velocity, and the first slows to a sudden stop. </a:t>
            </a:r>
          </a:p>
          <a:p>
            <a:pPr algn="ctr"/>
            <a:endParaRPr lang="en-US" sz="1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sz="2400" b="1" dirty="0">
                <a:solidFill>
                  <a:schemeClr val="bg1"/>
                </a:solidFill>
                <a:latin typeface="Calibri" panose="020F0502020204030204" pitchFamily="34" charset="0"/>
                <a:ea typeface="Cambria Math" panose="02040503050406030204" pitchFamily="18" charset="0"/>
                <a:cs typeface="Calibri" panose="020F0502020204030204" pitchFamily="34" charset="0"/>
              </a:rPr>
              <a:t>  λ = 8</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 = 30 m/s</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Deceleration: </a:t>
            </a:r>
          </a:p>
          <a:p>
            <a:pPr marL="91440" indent="61913">
              <a:spcBef>
                <a:spcPts val="600"/>
              </a:spcBef>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v[0] = v[0] – 5</a:t>
            </a:r>
          </a:p>
          <a:p>
            <a:endParaRPr lang="en-US" dirty="0"/>
          </a:p>
          <a:p>
            <a:endParaRPr lang="en-US" dirty="0"/>
          </a:p>
          <a:p>
            <a:endParaRPr lang="en-US" dirty="0"/>
          </a:p>
        </p:txBody>
      </p:sp>
      <p:sp>
        <p:nvSpPr>
          <p:cNvPr id="6" name="Arrow: Left 5">
            <a:extLst>
              <a:ext uri="{FF2B5EF4-FFF2-40B4-BE49-F238E27FC236}">
                <a16:creationId xmlns:a16="http://schemas.microsoft.com/office/drawing/2014/main" id="{34ECF98D-0B13-4394-9844-AF0BA8D1FC17}"/>
              </a:ext>
            </a:extLst>
          </p:cNvPr>
          <p:cNvSpPr/>
          <p:nvPr/>
        </p:nvSpPr>
        <p:spPr>
          <a:xfrm rot="10800000">
            <a:off x="252919" y="3796849"/>
            <a:ext cx="261432" cy="209550"/>
          </a:xfrm>
          <a:prstGeom prst="leftArrow">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SuddenStop30L8">
            <a:hlinkClick r:id="" action="ppaction://media"/>
            <a:extLst>
              <a:ext uri="{FF2B5EF4-FFF2-40B4-BE49-F238E27FC236}">
                <a16:creationId xmlns:a16="http://schemas.microsoft.com/office/drawing/2014/main" id="{EE43FB70-7283-436A-96D2-201A9E0EB4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7051" y="786591"/>
            <a:ext cx="7034232" cy="5275674"/>
          </a:xfrm>
          <a:prstGeom prst="rect">
            <a:avLst/>
          </a:prstGeom>
          <a:ln w="19050">
            <a:solidFill>
              <a:schemeClr val="accent1">
                <a:lumMod val="40000"/>
                <a:lumOff val="60000"/>
              </a:schemeClr>
            </a:solidFill>
          </a:ln>
        </p:spPr>
      </p:pic>
      <p:sp>
        <p:nvSpPr>
          <p:cNvPr id="7" name="TextBox 6">
            <a:extLst>
              <a:ext uri="{FF2B5EF4-FFF2-40B4-BE49-F238E27FC236}">
                <a16:creationId xmlns:a16="http://schemas.microsoft.com/office/drawing/2014/main" id="{D7233892-4773-4445-B82B-D672159E8F70}"/>
              </a:ext>
            </a:extLst>
          </p:cNvPr>
          <p:cNvSpPr txBox="1"/>
          <p:nvPr/>
        </p:nvSpPr>
        <p:spPr>
          <a:xfrm>
            <a:off x="4031304" y="6138465"/>
            <a:ext cx="7185725" cy="338554"/>
          </a:xfrm>
          <a:prstGeom prst="rect">
            <a:avLst/>
          </a:prstGeom>
          <a:noFill/>
        </p:spPr>
        <p:txBody>
          <a:bodyPr wrap="square" rtlCol="0">
            <a:spAutoFit/>
          </a:bodyPr>
          <a:lstStyle/>
          <a:p>
            <a:pPr algn="ctr"/>
            <a:r>
              <a:rPr lang="en-US" sz="1600" dirty="0">
                <a:solidFill>
                  <a:schemeClr val="accent1"/>
                </a:solidFill>
              </a:rPr>
              <a:t>For drivers to stop within safe distance of one another, lambda must be 8. </a:t>
            </a:r>
          </a:p>
        </p:txBody>
      </p:sp>
    </p:spTree>
    <p:extLst>
      <p:ext uri="{BB962C8B-B14F-4D97-AF65-F5344CB8AC3E}">
        <p14:creationId xmlns:p14="http://schemas.microsoft.com/office/powerpoint/2010/main" val="382994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4"/>
                </p:tgtEl>
              </p:cMediaNode>
            </p:video>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A9D571-C81E-415D-B29D-AA1E51C031D3}"/>
              </a:ext>
            </a:extLst>
          </p:cNvPr>
          <p:cNvSpPr>
            <a:spLocks noGrp="1"/>
          </p:cNvSpPr>
          <p:nvPr>
            <p:ph type="title"/>
          </p:nvPr>
        </p:nvSpPr>
        <p:spPr>
          <a:xfrm>
            <a:off x="1324043" y="1983817"/>
            <a:ext cx="9720072" cy="1499616"/>
          </a:xfrm>
          <a:noFill/>
        </p:spPr>
        <p:txBody>
          <a:bodyPr>
            <a:normAutofit/>
          </a:bodyPr>
          <a:lstStyle/>
          <a:p>
            <a:pPr algn="ctr"/>
            <a:r>
              <a:rPr lang="en-US" sz="5400" cap="none" dirty="0">
                <a:latin typeface="Cambria Math" panose="02040503050406030204" pitchFamily="18" charset="0"/>
                <a:ea typeface="Cambria Math" panose="02040503050406030204" pitchFamily="18" charset="0"/>
              </a:rPr>
              <a:t>Test Case 3: Slow Lead Vehicle</a:t>
            </a:r>
          </a:p>
        </p:txBody>
      </p:sp>
      <p:pic>
        <p:nvPicPr>
          <p:cNvPr id="7" name="Graphic 6">
            <a:extLst>
              <a:ext uri="{FF2B5EF4-FFF2-40B4-BE49-F238E27FC236}">
                <a16:creationId xmlns:a16="http://schemas.microsoft.com/office/drawing/2014/main" id="{4583A12C-8139-40A2-BE50-EA296F95A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2659" y="3666907"/>
            <a:ext cx="4864174" cy="3648701"/>
          </a:xfrm>
          <a:prstGeom prst="rect">
            <a:avLst/>
          </a:prstGeom>
          <a:effectLst>
            <a:outerShdw blurRad="254000" dist="25400" dir="6060000" sx="101000" sy="101000" algn="tl" rotWithShape="0">
              <a:prstClr val="black">
                <a:alpha val="40000"/>
              </a:prstClr>
            </a:outerShdw>
          </a:effectLst>
        </p:spPr>
      </p:pic>
    </p:spTree>
    <p:extLst>
      <p:ext uri="{BB962C8B-B14F-4D97-AF65-F5344CB8AC3E}">
        <p14:creationId xmlns:p14="http://schemas.microsoft.com/office/powerpoint/2010/main" val="1817189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  Trial 1</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0" y="1585837"/>
            <a:ext cx="3200401" cy="4324027"/>
          </a:xfrm>
        </p:spPr>
        <p:txBody>
          <a:bodyPr anchor="t">
            <a:normAutofit/>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The initial velocity of the leading vehicle is slower than the initial velocities of the following vehicles.</a:t>
            </a:r>
          </a:p>
          <a:p>
            <a:pPr algn="ctr"/>
            <a:endParaRPr lang="en-US" sz="1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λ = 5</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v[1-9] = 30 m/s (~67 mph)</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v[0] = 20 m/s (~45 mph)</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endParaRPr lang="en-US" dirty="0"/>
          </a:p>
          <a:p>
            <a:endParaRPr lang="en-US" dirty="0"/>
          </a:p>
          <a:p>
            <a:endParaRPr lang="en-US" dirty="0"/>
          </a:p>
        </p:txBody>
      </p:sp>
      <p:pic>
        <p:nvPicPr>
          <p:cNvPr id="3" name="SlowCar20">
            <a:hlinkClick r:id="" action="ppaction://media"/>
            <a:extLst>
              <a:ext uri="{FF2B5EF4-FFF2-40B4-BE49-F238E27FC236}">
                <a16:creationId xmlns:a16="http://schemas.microsoft.com/office/drawing/2014/main" id="{5D07AEB7-F592-4E1E-A5A3-9843D3EA32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57651" y="774096"/>
            <a:ext cx="7067550" cy="5300663"/>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24882539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a:xfrm>
            <a:off x="201478" y="1123837"/>
            <a:ext cx="2998923" cy="4601183"/>
          </a:xfrm>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Trial 2: Various Lambdas</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0" y="1968285"/>
            <a:ext cx="3200401" cy="4324027"/>
          </a:xfrm>
        </p:spPr>
        <p:txBody>
          <a:bodyPr anchor="t">
            <a:normAutofit fontScale="92500" lnSpcReduction="10000"/>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The initial velocity of the leading vehicle is slower than the initial velocities of the following vehicles.</a:t>
            </a:r>
          </a:p>
          <a:p>
            <a:pPr algn="ctr"/>
            <a:endParaRPr lang="en-US" sz="1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λ varies</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d = 20 m</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v[1-9] = 30 m/s (~67 mph)</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v[0] = 20 m/s (~45 mph)</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endParaRPr lang="en-US" dirty="0"/>
          </a:p>
          <a:p>
            <a:endParaRPr lang="en-US" dirty="0"/>
          </a:p>
          <a:p>
            <a:endParaRPr lang="en-US" dirty="0"/>
          </a:p>
        </p:txBody>
      </p:sp>
      <p:pic>
        <p:nvPicPr>
          <p:cNvPr id="4" name="SlowCarDiffLambda">
            <a:hlinkClick r:id="" action="ppaction://media"/>
            <a:extLst>
              <a:ext uri="{FF2B5EF4-FFF2-40B4-BE49-F238E27FC236}">
                <a16:creationId xmlns:a16="http://schemas.microsoft.com/office/drawing/2014/main" id="{BBD60B07-F06F-4B15-ADD0-B06B2E5A17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57651" y="774096"/>
            <a:ext cx="7067550" cy="5300663"/>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31257253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07A1B-2C42-4B1E-9867-9C054A24F1D0}"/>
              </a:ext>
            </a:extLst>
          </p:cNvPr>
          <p:cNvSpPr>
            <a:spLocks noGrp="1"/>
          </p:cNvSpPr>
          <p:nvPr>
            <p:ph type="title"/>
          </p:nvPr>
        </p:nvSpPr>
        <p:spPr/>
        <p:txBody>
          <a:bodyPr>
            <a:normAutofit/>
          </a:bodyPr>
          <a:lstStyle/>
          <a:p>
            <a:r>
              <a:rPr lang="en-US" sz="5400" cap="none" dirty="0">
                <a:latin typeface="Cambria Math" panose="02040503050406030204" pitchFamily="18" charset="0"/>
                <a:ea typeface="Cambria Math" panose="02040503050406030204" pitchFamily="18" charset="0"/>
              </a:rPr>
              <a:t>Overview</a:t>
            </a:r>
          </a:p>
        </p:txBody>
      </p:sp>
      <p:sp>
        <p:nvSpPr>
          <p:cNvPr id="3" name="Content Placeholder 2">
            <a:extLst>
              <a:ext uri="{FF2B5EF4-FFF2-40B4-BE49-F238E27FC236}">
                <a16:creationId xmlns:a16="http://schemas.microsoft.com/office/drawing/2014/main" id="{88553B73-D042-4CDD-A2B7-A7443C2FDC21}"/>
              </a:ext>
            </a:extLst>
          </p:cNvPr>
          <p:cNvSpPr>
            <a:spLocks noGrp="1"/>
          </p:cNvSpPr>
          <p:nvPr>
            <p:ph idx="1"/>
          </p:nvPr>
        </p:nvSpPr>
        <p:spPr>
          <a:xfrm>
            <a:off x="6312309" y="2977178"/>
            <a:ext cx="4564627" cy="3566160"/>
          </a:xfrm>
        </p:spPr>
        <p:txBody>
          <a:bodyPr numCol="1" anchor="t">
            <a:normAutofit/>
          </a:bodyPr>
          <a:lstStyle/>
          <a:p>
            <a:r>
              <a:rPr lang="en-US" sz="2800" b="1" dirty="0">
                <a:latin typeface="Cambria Math" panose="02040503050406030204" pitchFamily="18" charset="0"/>
                <a:ea typeface="Cambria Math" panose="02040503050406030204" pitchFamily="18" charset="0"/>
              </a:rPr>
              <a:t>Test cases:</a:t>
            </a:r>
          </a:p>
          <a:p>
            <a:pPr marL="457200" indent="-457200">
              <a:buFont typeface="+mj-lt"/>
              <a:buAutoNum type="arabicPeriod"/>
            </a:pPr>
            <a:r>
              <a:rPr lang="en-US" sz="2400" dirty="0">
                <a:latin typeface="Cambria Math" panose="02040503050406030204" pitchFamily="18" charset="0"/>
                <a:ea typeface="Cambria Math" panose="02040503050406030204" pitchFamily="18" charset="0"/>
              </a:rPr>
              <a:t>Starting from rest</a:t>
            </a:r>
          </a:p>
          <a:p>
            <a:pPr marL="457200" indent="-457200">
              <a:buFont typeface="+mj-lt"/>
              <a:buAutoNum type="arabicPeriod"/>
            </a:pPr>
            <a:r>
              <a:rPr lang="en-US" sz="2400" dirty="0">
                <a:latin typeface="Cambria Math" panose="02040503050406030204" pitchFamily="18" charset="0"/>
                <a:ea typeface="Cambria Math" panose="02040503050406030204" pitchFamily="18" charset="0"/>
              </a:rPr>
              <a:t>Sudden Stop</a:t>
            </a:r>
          </a:p>
          <a:p>
            <a:pPr marL="457200" indent="-457200">
              <a:buFont typeface="+mj-lt"/>
              <a:buAutoNum type="arabicPeriod"/>
            </a:pPr>
            <a:r>
              <a:rPr lang="en-US" sz="2400" dirty="0">
                <a:latin typeface="Cambria Math" panose="02040503050406030204" pitchFamily="18" charset="0"/>
                <a:ea typeface="Cambria Math" panose="02040503050406030204" pitchFamily="18" charset="0"/>
              </a:rPr>
              <a:t>Slow Lead Vehicle</a:t>
            </a:r>
          </a:p>
          <a:p>
            <a:pPr marL="457200" indent="-457200">
              <a:buFont typeface="+mj-lt"/>
              <a:buAutoNum type="arabicPeriod"/>
            </a:pPr>
            <a:r>
              <a:rPr lang="en-US" sz="2400" dirty="0">
                <a:latin typeface="Cambria Math" panose="02040503050406030204" pitchFamily="18" charset="0"/>
                <a:ea typeface="Cambria Math" panose="02040503050406030204" pitchFamily="18" charset="0"/>
              </a:rPr>
              <a:t>Lead Vehicle With Random Velocity</a:t>
            </a: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p:txBody>
      </p:sp>
      <p:sp>
        <p:nvSpPr>
          <p:cNvPr id="4" name="TextBox 3">
            <a:extLst>
              <a:ext uri="{FF2B5EF4-FFF2-40B4-BE49-F238E27FC236}">
                <a16:creationId xmlns:a16="http://schemas.microsoft.com/office/drawing/2014/main" id="{6C8C23FD-4557-4742-B9C3-126616C2CCDA}"/>
              </a:ext>
            </a:extLst>
          </p:cNvPr>
          <p:cNvSpPr txBox="1"/>
          <p:nvPr/>
        </p:nvSpPr>
        <p:spPr>
          <a:xfrm>
            <a:off x="1024128" y="1942981"/>
            <a:ext cx="9720072" cy="800219"/>
          </a:xfrm>
          <a:prstGeom prst="rect">
            <a:avLst/>
          </a:prstGeom>
          <a:noFill/>
        </p:spPr>
        <p:txBody>
          <a:bodyPr wrap="square" rtlCol="0">
            <a:spAutoFit/>
          </a:bodyPr>
          <a:lstStyle/>
          <a:p>
            <a:r>
              <a:rPr lang="en-US" sz="2800" dirty="0">
                <a:latin typeface="Cambria Math" panose="02040503050406030204" pitchFamily="18" charset="0"/>
                <a:ea typeface="Cambria Math" panose="02040503050406030204" pitchFamily="18" charset="0"/>
              </a:rPr>
              <a:t>Model of single-lane traffic flow dependent on density of traffic</a:t>
            </a:r>
          </a:p>
          <a:p>
            <a:endParaRPr lang="en-US" dirty="0"/>
          </a:p>
        </p:txBody>
      </p:sp>
      <p:sp>
        <p:nvSpPr>
          <p:cNvPr id="5" name="TextBox 4">
            <a:extLst>
              <a:ext uri="{FF2B5EF4-FFF2-40B4-BE49-F238E27FC236}">
                <a16:creationId xmlns:a16="http://schemas.microsoft.com/office/drawing/2014/main" id="{BA5622DE-198E-461D-BC1F-ED295D42D0EF}"/>
              </a:ext>
            </a:extLst>
          </p:cNvPr>
          <p:cNvSpPr txBox="1"/>
          <p:nvPr/>
        </p:nvSpPr>
        <p:spPr>
          <a:xfrm>
            <a:off x="1451832" y="2977178"/>
            <a:ext cx="3798594" cy="2523768"/>
          </a:xfrm>
          <a:prstGeom prst="rect">
            <a:avLst/>
          </a:prstGeom>
          <a:noFill/>
        </p:spPr>
        <p:txBody>
          <a:bodyPr wrap="square" rtlCol="0">
            <a:spAutoFit/>
          </a:bodyPr>
          <a:lstStyle/>
          <a:p>
            <a:r>
              <a:rPr lang="en-US" sz="2800" b="1" dirty="0">
                <a:latin typeface="Cambria Math" panose="02040503050406030204" pitchFamily="18" charset="0"/>
                <a:ea typeface="Cambria Math" panose="02040503050406030204" pitchFamily="18" charset="0"/>
              </a:rPr>
              <a:t>Idea: </a:t>
            </a:r>
          </a:p>
          <a:p>
            <a:endParaRPr lang="en-US" sz="1600" dirty="0">
              <a:latin typeface="Cambria Math" panose="02040503050406030204" pitchFamily="18" charset="0"/>
              <a:ea typeface="Cambria Math" panose="02040503050406030204" pitchFamily="18" charset="0"/>
            </a:endParaRPr>
          </a:p>
          <a:p>
            <a:r>
              <a:rPr lang="en-US" sz="2400" dirty="0">
                <a:latin typeface="Cambria Math" panose="02040503050406030204" pitchFamily="18" charset="0"/>
                <a:ea typeface="Cambria Math" panose="02040503050406030204" pitchFamily="18" charset="0"/>
              </a:rPr>
              <a:t>Driver will be more alert (and therefore react more quickly) if the density of traffic is higher.</a:t>
            </a:r>
          </a:p>
          <a:p>
            <a:endParaRPr lang="en-US" dirty="0"/>
          </a:p>
        </p:txBody>
      </p:sp>
    </p:spTree>
    <p:extLst>
      <p:ext uri="{BB962C8B-B14F-4D97-AF65-F5344CB8AC3E}">
        <p14:creationId xmlns:p14="http://schemas.microsoft.com/office/powerpoint/2010/main" val="241732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A9D571-C81E-415D-B29D-AA1E51C031D3}"/>
              </a:ext>
            </a:extLst>
          </p:cNvPr>
          <p:cNvSpPr>
            <a:spLocks noGrp="1"/>
          </p:cNvSpPr>
          <p:nvPr>
            <p:ph type="title"/>
          </p:nvPr>
        </p:nvSpPr>
        <p:spPr>
          <a:xfrm>
            <a:off x="1528821" y="2576737"/>
            <a:ext cx="9720072" cy="1499616"/>
          </a:xfrm>
          <a:noFill/>
        </p:spPr>
        <p:txBody>
          <a:bodyPr>
            <a:normAutofit fontScale="90000"/>
          </a:bodyPr>
          <a:lstStyle/>
          <a:p>
            <a:pPr algn="ctr"/>
            <a:r>
              <a:rPr lang="en-US" sz="5400" cap="none" dirty="0">
                <a:latin typeface="Cambria Math" panose="02040503050406030204" pitchFamily="18" charset="0"/>
                <a:ea typeface="Cambria Math" panose="02040503050406030204" pitchFamily="18" charset="0"/>
              </a:rPr>
              <a:t>Test Case 4: Random Changes to Lead Vehicle Velocity</a:t>
            </a:r>
          </a:p>
        </p:txBody>
      </p:sp>
      <p:pic>
        <p:nvPicPr>
          <p:cNvPr id="1026" name="Picture 2" descr="Image result for fast car clipart">
            <a:extLst>
              <a:ext uri="{FF2B5EF4-FFF2-40B4-BE49-F238E27FC236}">
                <a16:creationId xmlns:a16="http://schemas.microsoft.com/office/drawing/2014/main" id="{0DC1E32B-1389-442D-B92E-6E24B229C9A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4632" r="89895">
                        <a14:foregroundMark x1="14316" y1="82800" x2="14316" y2="84000"/>
                        <a14:foregroundMark x1="27579" y1="78800" x2="40211" y2="78000"/>
                        <a14:foregroundMark x1="40211" y1="78000" x2="41053" y2="77600"/>
                        <a14:foregroundMark x1="47789" y1="75600" x2="57474" y2="74400"/>
                        <a14:foregroundMark x1="27368" y1="86600" x2="22526" y2="86000"/>
                        <a14:foregroundMark x1="6737" y1="79600" x2="4632" y2="82200"/>
                        <a14:foregroundMark x1="55789" y1="84000" x2="53053" y2="86600"/>
                        <a14:foregroundMark x1="46737" y1="87400" x2="48421" y2="87400"/>
                        <a14:foregroundMark x1="48842" y1="87400" x2="50316" y2="87600"/>
                        <a14:foregroundMark x1="75158" y1="77200" x2="75158" y2="77200"/>
                        <a14:foregroundMark x1="74105" y1="79200" x2="74105" y2="79200"/>
                        <a14:foregroundMark x1="72842" y1="81800" x2="72842" y2="81800"/>
                        <a14:foregroundMark x1="71368" y1="83800" x2="71368" y2="83800"/>
                        <a14:foregroundMark x1="70737" y1="86000" x2="70737" y2="86000"/>
                      </a14:backgroundRemoval>
                    </a14:imgEffect>
                    <a14:imgEffect>
                      <a14:brightnessContrast contrast="-20000"/>
                    </a14:imgEffect>
                  </a14:imgLayer>
                </a14:imgProps>
              </a:ext>
              <a:ext uri="{28A0092B-C50C-407E-A947-70E740481C1C}">
                <a14:useLocalDpi xmlns:a14="http://schemas.microsoft.com/office/drawing/2010/main" val="0"/>
              </a:ext>
            </a:extLst>
          </a:blip>
          <a:srcRect t="63261"/>
          <a:stretch/>
        </p:blipFill>
        <p:spPr bwMode="auto">
          <a:xfrm flipH="1">
            <a:off x="3122268" y="5537902"/>
            <a:ext cx="2582483" cy="110174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5" name="Picture 2" descr="Image result for fast car clipart">
            <a:extLst>
              <a:ext uri="{FF2B5EF4-FFF2-40B4-BE49-F238E27FC236}">
                <a16:creationId xmlns:a16="http://schemas.microsoft.com/office/drawing/2014/main" id="{729C1546-AE02-43DB-95EA-C2C36F3F4EE5}"/>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10000" b="90000" l="4632" r="89895">
                        <a14:foregroundMark x1="14316" y1="82800" x2="14316" y2="84000"/>
                        <a14:foregroundMark x1="27579" y1="78800" x2="40211" y2="78000"/>
                        <a14:foregroundMark x1="40211" y1="78000" x2="41053" y2="77600"/>
                        <a14:foregroundMark x1="47789" y1="75600" x2="57474" y2="74400"/>
                        <a14:foregroundMark x1="27368" y1="86600" x2="22526" y2="86000"/>
                        <a14:foregroundMark x1="6737" y1="79600" x2="4632" y2="82200"/>
                        <a14:foregroundMark x1="55789" y1="84000" x2="53053" y2="86600"/>
                        <a14:foregroundMark x1="46737" y1="87400" x2="48421" y2="87400"/>
                        <a14:foregroundMark x1="48842" y1="87400" x2="50316" y2="87600"/>
                        <a14:backgroundMark x1="76632" y1="79200" x2="74316" y2="87800"/>
                        <a14:backgroundMark x1="79579" y1="76000" x2="70947" y2="88400"/>
                        <a14:backgroundMark x1="70947" y1="88400" x2="70947" y2="88600"/>
                      </a14:backgroundRemoval>
                    </a14:imgEffect>
                    <a14:imgEffect>
                      <a14:brightnessContrast contrast="-20000"/>
                    </a14:imgEffect>
                  </a14:imgLayer>
                </a14:imgProps>
              </a:ext>
              <a:ext uri="{28A0092B-C50C-407E-A947-70E740481C1C}">
                <a14:useLocalDpi xmlns:a14="http://schemas.microsoft.com/office/drawing/2010/main" val="0"/>
              </a:ext>
            </a:extLst>
          </a:blip>
          <a:srcRect t="63261"/>
          <a:stretch/>
        </p:blipFill>
        <p:spPr bwMode="auto">
          <a:xfrm flipH="1">
            <a:off x="6270870" y="5530152"/>
            <a:ext cx="2310647" cy="1117241"/>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6" name="Picture 2" descr="Image result for fast car clipart">
            <a:extLst>
              <a:ext uri="{FF2B5EF4-FFF2-40B4-BE49-F238E27FC236}">
                <a16:creationId xmlns:a16="http://schemas.microsoft.com/office/drawing/2014/main" id="{EB66B73D-8A76-4DA6-BE64-FACCB055C1B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4632" r="89895">
                        <a14:foregroundMark x1="14316" y1="82800" x2="14316" y2="84000"/>
                        <a14:foregroundMark x1="27579" y1="78800" x2="40211" y2="78000"/>
                        <a14:foregroundMark x1="40211" y1="78000" x2="41053" y2="77600"/>
                        <a14:foregroundMark x1="47789" y1="75600" x2="57474" y2="74400"/>
                        <a14:foregroundMark x1="27368" y1="86600" x2="22526" y2="86000"/>
                        <a14:foregroundMark x1="6737" y1="79600" x2="4632" y2="82200"/>
                        <a14:foregroundMark x1="55789" y1="84000" x2="53053" y2="86600"/>
                        <a14:foregroundMark x1="46737" y1="87400" x2="48421" y2="87400"/>
                        <a14:foregroundMark x1="48842" y1="87400" x2="50316" y2="87600"/>
                        <a14:foregroundMark x1="75158" y1="77200" x2="75158" y2="77200"/>
                        <a14:foregroundMark x1="74105" y1="79200" x2="74105" y2="79200"/>
                        <a14:foregroundMark x1="72842" y1="81800" x2="72842" y2="81800"/>
                        <a14:foregroundMark x1="71368" y1="83800" x2="71368" y2="83800"/>
                        <a14:foregroundMark x1="70737" y1="86000" x2="70737" y2="86000"/>
                      </a14:backgroundRemoval>
                    </a14:imgEffect>
                    <a14:imgEffect>
                      <a14:brightnessContrast contrast="-20000"/>
                    </a14:imgEffect>
                  </a14:imgLayer>
                </a14:imgProps>
              </a:ext>
              <a:ext uri="{28A0092B-C50C-407E-A947-70E740481C1C}">
                <a14:useLocalDpi xmlns:a14="http://schemas.microsoft.com/office/drawing/2010/main" val="0"/>
              </a:ext>
            </a:extLst>
          </a:blip>
          <a:srcRect t="63261"/>
          <a:stretch/>
        </p:blipFill>
        <p:spPr bwMode="auto">
          <a:xfrm flipH="1">
            <a:off x="9440876" y="5537902"/>
            <a:ext cx="3219076" cy="1101743"/>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259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  Trial 1</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0" y="1585837"/>
            <a:ext cx="3200401" cy="4324027"/>
          </a:xfrm>
        </p:spPr>
        <p:txBody>
          <a:bodyPr anchor="t">
            <a:normAutofit/>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All cars are given the same initial velocity.  Velocity of lead car changes randomly every 5 seconds.</a:t>
            </a:r>
          </a:p>
          <a:p>
            <a:pPr algn="ctr"/>
            <a:endParaRPr lang="en-US" sz="1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λ = 5</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d = 30 m</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 = 25 m/s (~56 mph)</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endParaRPr lang="en-US" dirty="0"/>
          </a:p>
          <a:p>
            <a:endParaRPr lang="en-US" dirty="0"/>
          </a:p>
          <a:p>
            <a:endParaRPr lang="en-US" dirty="0"/>
          </a:p>
        </p:txBody>
      </p:sp>
      <p:pic>
        <p:nvPicPr>
          <p:cNvPr id="4" name="RandVL5">
            <a:hlinkClick r:id="" action="ppaction://media"/>
            <a:extLst>
              <a:ext uri="{FF2B5EF4-FFF2-40B4-BE49-F238E27FC236}">
                <a16:creationId xmlns:a16="http://schemas.microsoft.com/office/drawing/2014/main" id="{E7765AD6-545B-4F02-89A6-D100302B73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38601" y="774096"/>
            <a:ext cx="7067550" cy="5300663"/>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3384915956"/>
      </p:ext>
    </p:extLst>
  </p:cSld>
  <p:clrMapOvr>
    <a:masterClrMapping/>
  </p:clrMapOvr>
  <p:timing>
    <p:tnLst>
      <p:par>
        <p:cTn id="1" dur="indefinite" restart="never" nodeType="tmRoot">
          <p:childTnLst>
            <p:video>
              <p:cMediaNode vol="80000">
                <p:cTn id="2" fill="hold" display="0">
                  <p:stCondLst>
                    <p:cond delay="indefinite"/>
                  </p:stCondLst>
                </p:cTn>
                <p:tgtEl>
                  <p:spTgt spid="4"/>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  Trial 1</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0" y="1585837"/>
            <a:ext cx="3200401" cy="4324027"/>
          </a:xfrm>
        </p:spPr>
        <p:txBody>
          <a:bodyPr anchor="t">
            <a:normAutofit/>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All cars are given the same initial velocity.  Velocity of lead car changes randomly every 5 seconds.</a:t>
            </a:r>
          </a:p>
          <a:p>
            <a:pPr algn="ctr"/>
            <a:endParaRPr lang="en-US" sz="1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λ = 5</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d = 30 m</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 = 25 m/s (~56 mph)</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endParaRPr lang="en-US" dirty="0"/>
          </a:p>
          <a:p>
            <a:endParaRPr lang="en-US" dirty="0"/>
          </a:p>
          <a:p>
            <a:endParaRPr lang="en-US" dirty="0"/>
          </a:p>
        </p:txBody>
      </p:sp>
      <p:pic>
        <p:nvPicPr>
          <p:cNvPr id="6" name="RandVL5MovingFrame">
            <a:hlinkClick r:id="" action="ppaction://media"/>
            <a:extLst>
              <a:ext uri="{FF2B5EF4-FFF2-40B4-BE49-F238E27FC236}">
                <a16:creationId xmlns:a16="http://schemas.microsoft.com/office/drawing/2014/main" id="{F7C36DE7-D5DA-41F3-9A8F-0C35BB7188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8599" y="774096"/>
            <a:ext cx="7067550" cy="5300663"/>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17817941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Trial 2: Smaller Lambda</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228601" y="1750732"/>
            <a:ext cx="2971800" cy="4324027"/>
          </a:xfrm>
        </p:spPr>
        <p:txBody>
          <a:bodyPr anchor="t">
            <a:normAutofit lnSpcReduction="10000"/>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All cars are given the same initial velocity.  Velocity of lead car changes randomly every 5 seconds.</a:t>
            </a:r>
          </a:p>
          <a:p>
            <a:pPr algn="ctr"/>
            <a:endParaRPr lang="en-US" sz="1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sz="2400" b="1" dirty="0">
                <a:solidFill>
                  <a:schemeClr val="bg1"/>
                </a:solidFill>
                <a:latin typeface="Calibri" panose="020F0502020204030204" pitchFamily="34" charset="0"/>
                <a:ea typeface="Cambria Math" panose="02040503050406030204" pitchFamily="18" charset="0"/>
                <a:cs typeface="Calibri" panose="020F0502020204030204" pitchFamily="34" charset="0"/>
              </a:rPr>
              <a:t>λ = 2</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d = 30 m</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 = 25 m/s (~56 mph)</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endParaRPr lang="en-US" dirty="0"/>
          </a:p>
          <a:p>
            <a:endParaRPr lang="en-US" dirty="0"/>
          </a:p>
          <a:p>
            <a:endParaRPr lang="en-US" dirty="0"/>
          </a:p>
        </p:txBody>
      </p:sp>
      <p:sp>
        <p:nvSpPr>
          <p:cNvPr id="6" name="Arrow: Left 5">
            <a:extLst>
              <a:ext uri="{FF2B5EF4-FFF2-40B4-BE49-F238E27FC236}">
                <a16:creationId xmlns:a16="http://schemas.microsoft.com/office/drawing/2014/main" id="{31DAF89E-EAAD-4C0D-B990-BD3C065028CA}"/>
              </a:ext>
            </a:extLst>
          </p:cNvPr>
          <p:cNvSpPr/>
          <p:nvPr/>
        </p:nvSpPr>
        <p:spPr>
          <a:xfrm rot="10800000">
            <a:off x="252919" y="3912745"/>
            <a:ext cx="261432" cy="209550"/>
          </a:xfrm>
          <a:prstGeom prst="leftArrow">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andVL2NoCrash">
            <a:hlinkClick r:id="" action="ppaction://media"/>
            <a:extLst>
              <a:ext uri="{FF2B5EF4-FFF2-40B4-BE49-F238E27FC236}">
                <a16:creationId xmlns:a16="http://schemas.microsoft.com/office/drawing/2014/main" id="{36BDE132-1FDC-44F5-B5D6-0CCF18E1F44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38600" y="774096"/>
            <a:ext cx="7067551" cy="5300663"/>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4742052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Trial 2: Smaller Lambda</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228601" y="1750732"/>
            <a:ext cx="2971800" cy="4324027"/>
          </a:xfrm>
        </p:spPr>
        <p:txBody>
          <a:bodyPr anchor="t">
            <a:normAutofit lnSpcReduction="10000"/>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All cars are given the same initial velocity.  Velocity of lead car changes randomly every 5 seconds.</a:t>
            </a:r>
          </a:p>
          <a:p>
            <a:pPr algn="ctr"/>
            <a:endParaRPr lang="en-US" sz="1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sz="2400" b="1" dirty="0">
                <a:solidFill>
                  <a:schemeClr val="bg1"/>
                </a:solidFill>
                <a:latin typeface="Calibri" panose="020F0502020204030204" pitchFamily="34" charset="0"/>
                <a:ea typeface="Cambria Math" panose="02040503050406030204" pitchFamily="18" charset="0"/>
                <a:cs typeface="Calibri" panose="020F0502020204030204" pitchFamily="34" charset="0"/>
              </a:rPr>
              <a:t>λ = 2</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d = 30 m</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 = 25 m/s (~56 mph)</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endParaRPr lang="en-US" dirty="0"/>
          </a:p>
          <a:p>
            <a:endParaRPr lang="en-US" dirty="0"/>
          </a:p>
          <a:p>
            <a:endParaRPr lang="en-US" dirty="0"/>
          </a:p>
        </p:txBody>
      </p:sp>
      <p:sp>
        <p:nvSpPr>
          <p:cNvPr id="6" name="Arrow: Left 5">
            <a:extLst>
              <a:ext uri="{FF2B5EF4-FFF2-40B4-BE49-F238E27FC236}">
                <a16:creationId xmlns:a16="http://schemas.microsoft.com/office/drawing/2014/main" id="{31DAF89E-EAAD-4C0D-B990-BD3C065028CA}"/>
              </a:ext>
            </a:extLst>
          </p:cNvPr>
          <p:cNvSpPr/>
          <p:nvPr/>
        </p:nvSpPr>
        <p:spPr>
          <a:xfrm rot="10800000">
            <a:off x="252919" y="3912745"/>
            <a:ext cx="261432" cy="209550"/>
          </a:xfrm>
          <a:prstGeom prst="leftArrow">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RandVL2NoCrashMovingFrame">
            <a:hlinkClick r:id="" action="ppaction://media"/>
            <a:extLst>
              <a:ext uri="{FF2B5EF4-FFF2-40B4-BE49-F238E27FC236}">
                <a16:creationId xmlns:a16="http://schemas.microsoft.com/office/drawing/2014/main" id="{D0E2B13E-8418-45C1-BD02-F5A1EE76B4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8600" y="774096"/>
            <a:ext cx="7067551" cy="5300663"/>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11630504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Trial 3: Crash</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228601" y="1585836"/>
            <a:ext cx="2971800" cy="4324027"/>
          </a:xfrm>
        </p:spPr>
        <p:txBody>
          <a:bodyPr anchor="t">
            <a:normAutofit lnSpcReduction="10000"/>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All cars are given the same initial velocity.  Velocity of lead car changes randomly every 5 seconds.</a:t>
            </a:r>
          </a:p>
          <a:p>
            <a:pPr algn="ctr"/>
            <a:endParaRPr lang="en-US" sz="12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λ = 2</a:t>
            </a: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d = 30 m</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v = 25 m/s (~56 mph)</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endParaRPr lang="en-US" dirty="0"/>
          </a:p>
          <a:p>
            <a:endParaRPr lang="en-US" dirty="0"/>
          </a:p>
          <a:p>
            <a:endParaRPr lang="en-US" dirty="0"/>
          </a:p>
        </p:txBody>
      </p:sp>
      <p:pic>
        <p:nvPicPr>
          <p:cNvPr id="3" name="RandVL2Crash">
            <a:hlinkClick r:id="" action="ppaction://media"/>
            <a:extLst>
              <a:ext uri="{FF2B5EF4-FFF2-40B4-BE49-F238E27FC236}">
                <a16:creationId xmlns:a16="http://schemas.microsoft.com/office/drawing/2014/main" id="{64C1F619-CAB0-4021-A352-45A5A06A98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38599" y="774096"/>
            <a:ext cx="7067551" cy="5300663"/>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27148322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B73A59-A72D-4702-B4CB-925299AA78BB}"/>
              </a:ext>
            </a:extLst>
          </p:cNvPr>
          <p:cNvSpPr txBox="1"/>
          <p:nvPr/>
        </p:nvSpPr>
        <p:spPr>
          <a:xfrm>
            <a:off x="381000" y="304800"/>
            <a:ext cx="6362700" cy="830997"/>
          </a:xfrm>
          <a:prstGeom prst="rect">
            <a:avLst/>
          </a:prstGeom>
          <a:noFill/>
        </p:spPr>
        <p:txBody>
          <a:bodyPr wrap="square" rtlCol="0">
            <a:spAutoFit/>
          </a:bodyPr>
          <a:lstStyle/>
          <a:p>
            <a:r>
              <a:rPr lang="en-US" sz="4800" dirty="0">
                <a:latin typeface="Calibri" panose="020F0502020204030204" pitchFamily="34" charset="0"/>
                <a:cs typeface="Calibri" panose="020F0502020204030204" pitchFamily="34" charset="0"/>
              </a:rPr>
              <a:t>Velocity Comparison</a:t>
            </a:r>
          </a:p>
        </p:txBody>
      </p:sp>
      <p:sp>
        <p:nvSpPr>
          <p:cNvPr id="8" name="Rectangle 7">
            <a:extLst>
              <a:ext uri="{FF2B5EF4-FFF2-40B4-BE49-F238E27FC236}">
                <a16:creationId xmlns:a16="http://schemas.microsoft.com/office/drawing/2014/main" id="{1F79F644-6D2A-44A8-A605-F0AC213661C8}"/>
              </a:ext>
            </a:extLst>
          </p:cNvPr>
          <p:cNvSpPr/>
          <p:nvPr/>
        </p:nvSpPr>
        <p:spPr>
          <a:xfrm>
            <a:off x="0" y="5457825"/>
            <a:ext cx="12192000" cy="11239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C1A9A32E-BC49-4E36-BF1F-8EA8976AD41F}"/>
              </a:ext>
            </a:extLst>
          </p:cNvPr>
          <p:cNvPicPr>
            <a:picLocks noChangeAspect="1"/>
          </p:cNvPicPr>
          <p:nvPr/>
        </p:nvPicPr>
        <p:blipFill rotWithShape="1">
          <a:blip r:embed="rId3">
            <a:extLst>
              <a:ext uri="{28A0092B-C50C-407E-A947-70E740481C1C}">
                <a14:useLocalDpi xmlns:a14="http://schemas.microsoft.com/office/drawing/2010/main" val="0"/>
              </a:ext>
            </a:extLst>
          </a:blip>
          <a:srcRect l="4559" r="6254"/>
          <a:stretch/>
        </p:blipFill>
        <p:spPr>
          <a:xfrm>
            <a:off x="381000" y="1639389"/>
            <a:ext cx="5562935" cy="4380411"/>
          </a:xfrm>
          <a:prstGeom prst="rect">
            <a:avLst/>
          </a:prstGeom>
          <a:ln w="19050">
            <a:solidFill>
              <a:schemeClr val="accent1">
                <a:lumMod val="40000"/>
                <a:lumOff val="60000"/>
              </a:schemeClr>
            </a:solidFill>
          </a:ln>
        </p:spPr>
      </p:pic>
      <p:pic>
        <p:nvPicPr>
          <p:cNvPr id="7" name="Picture 6">
            <a:extLst>
              <a:ext uri="{FF2B5EF4-FFF2-40B4-BE49-F238E27FC236}">
                <a16:creationId xmlns:a16="http://schemas.microsoft.com/office/drawing/2014/main" id="{162F7543-9735-427B-91F8-CC516DA91CA3}"/>
              </a:ext>
            </a:extLst>
          </p:cNvPr>
          <p:cNvPicPr>
            <a:picLocks noChangeAspect="1"/>
          </p:cNvPicPr>
          <p:nvPr/>
        </p:nvPicPr>
        <p:blipFill rotWithShape="1">
          <a:blip r:embed="rId4">
            <a:extLst>
              <a:ext uri="{28A0092B-C50C-407E-A947-70E740481C1C}">
                <a14:useLocalDpi xmlns:a14="http://schemas.microsoft.com/office/drawing/2010/main" val="0"/>
              </a:ext>
            </a:extLst>
          </a:blip>
          <a:srcRect l="5166" r="5516"/>
          <a:stretch/>
        </p:blipFill>
        <p:spPr>
          <a:xfrm>
            <a:off x="6286500" y="1639389"/>
            <a:ext cx="5571098" cy="4380411"/>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3352243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F3690-ABE3-4CC2-A99B-7097B28D9DED}"/>
              </a:ext>
            </a:extLst>
          </p:cNvPr>
          <p:cNvSpPr>
            <a:spLocks noGrp="1"/>
          </p:cNvSpPr>
          <p:nvPr>
            <p:ph type="title"/>
          </p:nvPr>
        </p:nvSpPr>
        <p:spPr/>
        <p:txBody>
          <a:bodyPr/>
          <a:lstStyle/>
          <a:p>
            <a:r>
              <a:rPr lang="en-US" cap="none" dirty="0">
                <a:latin typeface="Cambria Math" panose="02040503050406030204" pitchFamily="18" charset="0"/>
                <a:ea typeface="Cambria Math" panose="02040503050406030204" pitchFamily="18" charset="0"/>
              </a:rPr>
              <a:t>Potential Improvements</a:t>
            </a:r>
          </a:p>
        </p:txBody>
      </p:sp>
      <p:sp>
        <p:nvSpPr>
          <p:cNvPr id="3" name="Content Placeholder 2">
            <a:extLst>
              <a:ext uri="{FF2B5EF4-FFF2-40B4-BE49-F238E27FC236}">
                <a16:creationId xmlns:a16="http://schemas.microsoft.com/office/drawing/2014/main" id="{BFD3D8B0-ADCD-442E-9D8A-861F5B961788}"/>
              </a:ext>
            </a:extLst>
          </p:cNvPr>
          <p:cNvSpPr>
            <a:spLocks noGrp="1"/>
          </p:cNvSpPr>
          <p:nvPr>
            <p:ph idx="1"/>
          </p:nvPr>
        </p:nvSpPr>
        <p:spPr/>
        <p:txBody>
          <a:bodyPr>
            <a:normAutofit/>
          </a:bodyPr>
          <a:lstStyle/>
          <a:p>
            <a:pPr>
              <a:spcAft>
                <a:spcPts val="1200"/>
              </a:spcAft>
            </a:pPr>
            <a:r>
              <a:rPr lang="en-US" sz="3200" dirty="0">
                <a:latin typeface="Cambria Math" panose="02040503050406030204" pitchFamily="18" charset="0"/>
                <a:ea typeface="Cambria Math" panose="02040503050406030204" pitchFamily="18" charset="0"/>
              </a:rPr>
              <a:t>Can make model more realistic by:</a:t>
            </a:r>
          </a:p>
          <a:p>
            <a:pPr marL="685800" indent="-4000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Making crash case more sensitive to distance between vehicles</a:t>
            </a:r>
          </a:p>
          <a:p>
            <a:pPr marL="685800" indent="-4000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Defining limit for driver reaction time </a:t>
            </a:r>
          </a:p>
          <a:p>
            <a:pPr marL="685800" indent="-4000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Defining limit for vehicle deceleration/acceleration</a:t>
            </a:r>
          </a:p>
          <a:p>
            <a:pPr marL="685800" indent="-400050">
              <a:buFont typeface="Arial" panose="020B0604020202020204" pitchFamily="34" charset="0"/>
              <a:buChar char="•"/>
            </a:pPr>
            <a:r>
              <a:rPr lang="en-US" sz="2800" dirty="0">
                <a:latin typeface="Cambria Math" panose="02040503050406030204" pitchFamily="18" charset="0"/>
                <a:ea typeface="Cambria Math" panose="02040503050406030204" pitchFamily="18" charset="0"/>
              </a:rPr>
              <a:t>Assigning each driver a different lambda</a:t>
            </a:r>
          </a:p>
        </p:txBody>
      </p:sp>
    </p:spTree>
    <p:extLst>
      <p:ext uri="{BB962C8B-B14F-4D97-AF65-F5344CB8AC3E}">
        <p14:creationId xmlns:p14="http://schemas.microsoft.com/office/powerpoint/2010/main" val="24404040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CA9D571-C81E-415D-B29D-AA1E51C031D3}"/>
              </a:ext>
            </a:extLst>
          </p:cNvPr>
          <p:cNvSpPr>
            <a:spLocks noGrp="1"/>
          </p:cNvSpPr>
          <p:nvPr>
            <p:ph type="title"/>
          </p:nvPr>
        </p:nvSpPr>
        <p:spPr>
          <a:xfrm>
            <a:off x="1434186" y="2373333"/>
            <a:ext cx="9720072" cy="1499616"/>
          </a:xfrm>
          <a:noFill/>
        </p:spPr>
        <p:txBody>
          <a:bodyPr>
            <a:normAutofit/>
          </a:bodyPr>
          <a:lstStyle/>
          <a:p>
            <a:pPr algn="ctr"/>
            <a:r>
              <a:rPr lang="en-US" sz="7200" cap="none" dirty="0">
                <a:latin typeface="Cambria Math" panose="02040503050406030204" pitchFamily="18" charset="0"/>
                <a:ea typeface="Cambria Math" panose="02040503050406030204" pitchFamily="18" charset="0"/>
              </a:rPr>
              <a:t>Drive Safely!  </a:t>
            </a:r>
            <a:r>
              <a:rPr lang="en-US" sz="7200" cap="none" dirty="0">
                <a:latin typeface="Cambria Math" panose="02040503050406030204" pitchFamily="18" charset="0"/>
                <a:ea typeface="Cambria Math" panose="02040503050406030204" pitchFamily="18" charset="0"/>
                <a:sym typeface="Wingdings" panose="05000000000000000000" pitchFamily="2" charset="2"/>
              </a:rPr>
              <a:t></a:t>
            </a:r>
            <a:endParaRPr lang="en-US" sz="7200" cap="none"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549134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8827-1EE9-4951-9AE7-64CDE2AD3362}"/>
              </a:ext>
            </a:extLst>
          </p:cNvPr>
          <p:cNvSpPr>
            <a:spLocks noGrp="1"/>
          </p:cNvSpPr>
          <p:nvPr>
            <p:ph type="title"/>
          </p:nvPr>
        </p:nvSpPr>
        <p:spPr/>
        <p:txBody>
          <a:bodyPr>
            <a:normAutofit/>
          </a:bodyPr>
          <a:lstStyle/>
          <a:p>
            <a:r>
              <a:rPr lang="en-US" sz="4800" cap="none" dirty="0">
                <a:latin typeface="Cambria Math" panose="02040503050406030204" pitchFamily="18" charset="0"/>
                <a:ea typeface="Cambria Math" panose="02040503050406030204" pitchFamily="18" charset="0"/>
              </a:rPr>
              <a:t>Mathematics</a:t>
            </a:r>
            <a:endParaRPr lang="en-US" sz="5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8A9EE1-06B7-4ED9-A2B1-F6F6604FFCA5}"/>
                  </a:ext>
                </a:extLst>
              </p:cNvPr>
              <p:cNvSpPr>
                <a:spLocks noGrp="1"/>
              </p:cNvSpPr>
              <p:nvPr>
                <p:ph idx="1"/>
              </p:nvPr>
            </p:nvSpPr>
            <p:spPr>
              <a:xfrm>
                <a:off x="1148109" y="1751308"/>
                <a:ext cx="9720073" cy="4647481"/>
              </a:xfrm>
            </p:spPr>
            <p:txBody>
              <a:bodyPr>
                <a:normAutofit/>
              </a:bodyPr>
              <a:lstStyle/>
              <a:p>
                <a:pPr marL="0" indent="0" algn="ctr">
                  <a:buNone/>
                </a:pPr>
                <a:endParaRPr lang="en-US" sz="100" dirty="0">
                  <a:latin typeface="Cambria Math" panose="02040503050406030204" pitchFamily="18" charset="0"/>
                  <a:ea typeface="Cambria Math" panose="02040503050406030204" pitchFamily="18" charset="0"/>
                </a:endParaRPr>
              </a:p>
              <a:p>
                <a:pPr marL="0" indent="0" algn="ctr">
                  <a:lnSpc>
                    <a:spcPct val="150000"/>
                  </a:lnSpc>
                  <a:buNone/>
                </a:pPr>
                <a:r>
                  <a:rPr lang="en-US" sz="2800" dirty="0">
                    <a:latin typeface="Cambria Math" panose="02040503050406030204" pitchFamily="18" charset="0"/>
                    <a:ea typeface="Cambria Math" panose="02040503050406030204" pitchFamily="18" charset="0"/>
                  </a:rPr>
                  <a:t>Acceleration is given by</a:t>
                </a:r>
              </a:p>
              <a:p>
                <a:pPr marL="0" indent="0" algn="ctr">
                  <a:buNone/>
                </a:pPr>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m:rPr>
                            <m:nor/>
                          </m:rPr>
                          <a:rPr lang="en-US" sz="3600" dirty="0" smtClean="0">
                            <a:latin typeface="Cambria Math" panose="02040503050406030204" pitchFamily="18" charset="0"/>
                            <a:ea typeface="Cambria Math" panose="02040503050406030204" pitchFamily="18" charset="0"/>
                          </a:rPr>
                          <m:t>dv</m:t>
                        </m:r>
                        <m:r>
                          <m:rPr>
                            <m:nor/>
                          </m:rPr>
                          <a:rPr lang="en-US" sz="3600" baseline="-25000" dirty="0" smtClean="0">
                            <a:latin typeface="Cambria Math" panose="02040503050406030204" pitchFamily="18" charset="0"/>
                            <a:ea typeface="Cambria Math" panose="02040503050406030204" pitchFamily="18" charset="0"/>
                          </a:rPr>
                          <m:t>j</m:t>
                        </m:r>
                      </m:num>
                      <m:den>
                        <m:r>
                          <m:rPr>
                            <m:nor/>
                          </m:rPr>
                          <a:rPr lang="en-US" sz="3600" dirty="0" smtClean="0">
                            <a:latin typeface="Cambria Math" panose="02040503050406030204" pitchFamily="18" charset="0"/>
                            <a:ea typeface="Cambria Math" panose="02040503050406030204" pitchFamily="18" charset="0"/>
                          </a:rPr>
                          <m:t>dt</m:t>
                        </m:r>
                      </m:den>
                    </m:f>
                  </m:oMath>
                </a14:m>
                <a:r>
                  <a:rPr lang="en-US" sz="3600" dirty="0">
                    <a:latin typeface="Cambria Math" panose="02040503050406030204" pitchFamily="18" charset="0"/>
                    <a:ea typeface="Cambria Math" panose="02040503050406030204" pitchFamily="18" charset="0"/>
                  </a:rPr>
                  <a:t> = </a:t>
                </a:r>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m:rPr>
                            <m:nor/>
                          </m:rPr>
                          <a:rPr lang="el-GR" sz="3600" dirty="0" smtClean="0">
                            <a:latin typeface="Cambria Math" panose="02040503050406030204" pitchFamily="18" charset="0"/>
                            <a:ea typeface="Cambria Math" panose="02040503050406030204" pitchFamily="18" charset="0"/>
                          </a:rPr>
                          <m:t>λ</m:t>
                        </m:r>
                      </m:num>
                      <m:den>
                        <m:r>
                          <m:rPr>
                            <m:nor/>
                          </m:rPr>
                          <a:rPr lang="en-US" sz="3600" dirty="0">
                            <a:latin typeface="Cambria Math" panose="02040503050406030204" pitchFamily="18" charset="0"/>
                            <a:ea typeface="Cambria Math" panose="02040503050406030204" pitchFamily="18" charset="0"/>
                          </a:rPr>
                          <m:t>x</m:t>
                        </m:r>
                        <m:r>
                          <m:rPr>
                            <m:nor/>
                          </m:rPr>
                          <a:rPr lang="en-US" sz="3600" baseline="-25000" dirty="0">
                            <a:latin typeface="Cambria Math" panose="02040503050406030204" pitchFamily="18" charset="0"/>
                            <a:ea typeface="Cambria Math" panose="02040503050406030204" pitchFamily="18" charset="0"/>
                          </a:rPr>
                          <m:t>j</m:t>
                        </m:r>
                        <m:r>
                          <m:rPr>
                            <m:nor/>
                          </m:rPr>
                          <a:rPr lang="en-US" sz="3600" baseline="-25000" dirty="0">
                            <a:latin typeface="Cambria Math" panose="02040503050406030204" pitchFamily="18" charset="0"/>
                            <a:ea typeface="Cambria Math" panose="02040503050406030204" pitchFamily="18" charset="0"/>
                          </a:rPr>
                          <m:t>−1 – </m:t>
                        </m:r>
                        <m:r>
                          <m:rPr>
                            <m:nor/>
                          </m:rPr>
                          <a:rPr lang="en-US" sz="3600" dirty="0">
                            <a:latin typeface="Cambria Math" panose="02040503050406030204" pitchFamily="18" charset="0"/>
                            <a:ea typeface="Cambria Math" panose="02040503050406030204" pitchFamily="18" charset="0"/>
                          </a:rPr>
                          <m:t>xj</m:t>
                        </m:r>
                        <m:r>
                          <m:rPr>
                            <m:nor/>
                          </m:rPr>
                          <a:rPr lang="en-US" sz="3600" dirty="0">
                            <a:latin typeface="Cambria Math" panose="02040503050406030204" pitchFamily="18" charset="0"/>
                            <a:ea typeface="Cambria Math" panose="02040503050406030204" pitchFamily="18" charset="0"/>
                          </a:rPr>
                          <m:t> </m:t>
                        </m:r>
                      </m:den>
                    </m:f>
                  </m:oMath>
                </a14:m>
                <a:r>
                  <a:rPr lang="en-US" sz="3600" dirty="0">
                    <a:latin typeface="Cambria Math" panose="02040503050406030204" pitchFamily="18" charset="0"/>
                    <a:ea typeface="Cambria Math" panose="02040503050406030204" pitchFamily="18" charset="0"/>
                  </a:rPr>
                  <a:t> [v</a:t>
                </a:r>
                <a:r>
                  <a:rPr lang="en-US" sz="3600" baseline="-25000" dirty="0">
                    <a:latin typeface="Cambria Math" panose="02040503050406030204" pitchFamily="18" charset="0"/>
                    <a:ea typeface="Cambria Math" panose="02040503050406030204" pitchFamily="18" charset="0"/>
                  </a:rPr>
                  <a:t>j-1</a:t>
                </a:r>
                <a:r>
                  <a:rPr lang="en-US" sz="3600" dirty="0">
                    <a:latin typeface="Cambria Math" panose="02040503050406030204" pitchFamily="18" charset="0"/>
                    <a:ea typeface="Cambria Math" panose="02040503050406030204" pitchFamily="18" charset="0"/>
                  </a:rPr>
                  <a:t>(t) – </a:t>
                </a:r>
                <a:r>
                  <a:rPr lang="en-US" sz="3600" dirty="0" err="1">
                    <a:latin typeface="Cambria Math" panose="02040503050406030204" pitchFamily="18" charset="0"/>
                    <a:ea typeface="Cambria Math" panose="02040503050406030204" pitchFamily="18" charset="0"/>
                  </a:rPr>
                  <a:t>v</a:t>
                </a:r>
                <a:r>
                  <a:rPr lang="en-US" sz="3600" baseline="-25000" dirty="0" err="1">
                    <a:latin typeface="Cambria Math" panose="02040503050406030204" pitchFamily="18" charset="0"/>
                    <a:ea typeface="Cambria Math" panose="02040503050406030204" pitchFamily="18" charset="0"/>
                  </a:rPr>
                  <a:t>j</a:t>
                </a:r>
                <a:r>
                  <a:rPr lang="en-US" sz="3600" dirty="0">
                    <a:latin typeface="Cambria Math" panose="02040503050406030204" pitchFamily="18" charset="0"/>
                    <a:ea typeface="Cambria Math" panose="02040503050406030204" pitchFamily="18" charset="0"/>
                  </a:rPr>
                  <a:t>(t)]</a:t>
                </a:r>
                <a:endParaRPr lang="en-US"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68A9EE1-06B7-4ED9-A2B1-F6F6604FFCA5}"/>
                  </a:ext>
                </a:extLst>
              </p:cNvPr>
              <p:cNvSpPr>
                <a:spLocks noGrp="1" noRot="1" noChangeAspect="1" noMove="1" noResize="1" noEditPoints="1" noAdjustHandles="1" noChangeArrowheads="1" noChangeShapeType="1" noTextEdit="1"/>
              </p:cNvSpPr>
              <p:nvPr>
                <p:ph idx="1"/>
              </p:nvPr>
            </p:nvSpPr>
            <p:spPr>
              <a:xfrm>
                <a:off x="1148109" y="1751308"/>
                <a:ext cx="9720073" cy="4647481"/>
              </a:xfrm>
              <a:blipFill>
                <a:blip r:embed="rId2"/>
                <a:stretch>
                  <a:fillRect/>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7F46C7F7-AB99-4A37-8371-1C2C0436818D}"/>
              </a:ext>
            </a:extLst>
          </p:cNvPr>
          <p:cNvGrpSpPr/>
          <p:nvPr/>
        </p:nvGrpSpPr>
        <p:grpSpPr>
          <a:xfrm>
            <a:off x="2048819" y="4602996"/>
            <a:ext cx="7918651" cy="1516823"/>
            <a:chOff x="1318340" y="4100102"/>
            <a:chExt cx="9131643" cy="2007780"/>
          </a:xfrm>
        </p:grpSpPr>
        <p:pic>
          <p:nvPicPr>
            <p:cNvPr id="2052" name="Picture 4" descr="http://clipart-library.com/img/983695.jpg">
              <a:extLst>
                <a:ext uri="{FF2B5EF4-FFF2-40B4-BE49-F238E27FC236}">
                  <a16:creationId xmlns:a16="http://schemas.microsoft.com/office/drawing/2014/main" id="{FE9D0DE7-BAFB-4212-8E24-1EDF7EEFBC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3" t="1959" r="837" b="2246"/>
            <a:stretch/>
          </p:blipFill>
          <p:spPr bwMode="auto">
            <a:xfrm>
              <a:off x="1318340" y="4100102"/>
              <a:ext cx="9131643" cy="2007780"/>
            </a:xfrm>
            <a:prstGeom prst="rect">
              <a:avLst/>
            </a:prstGeom>
            <a:noFill/>
            <a:ln w="38100">
              <a:solidFill>
                <a:schemeClr val="accent2">
                  <a:lumMod val="75000"/>
                </a:schemeClr>
              </a:solidFill>
            </a:ln>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ADACD3F4-B977-43B8-A4A8-1CC1227E8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2566931" y="5120369"/>
              <a:ext cx="1972455" cy="98751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Violet Car Clip Art">
              <a:extLst>
                <a:ext uri="{FF2B5EF4-FFF2-40B4-BE49-F238E27FC236}">
                  <a16:creationId xmlns:a16="http://schemas.microsoft.com/office/drawing/2014/main" id="{FF77943F-4EDA-4975-A3A3-542F0813CE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7079932" y="5167489"/>
              <a:ext cx="1900577" cy="8932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CDEC9AB-BD22-4E54-8EE8-A395D77C99B7}"/>
                </a:ext>
              </a:extLst>
            </p:cNvPr>
            <p:cNvSpPr txBox="1"/>
            <p:nvPr/>
          </p:nvSpPr>
          <p:spPr>
            <a:xfrm>
              <a:off x="7079932" y="4287275"/>
              <a:ext cx="1728763" cy="692573"/>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Car [j-1]</a:t>
              </a:r>
            </a:p>
          </p:txBody>
        </p:sp>
        <p:sp>
          <p:nvSpPr>
            <p:cNvPr id="23" name="TextBox 22">
              <a:extLst>
                <a:ext uri="{FF2B5EF4-FFF2-40B4-BE49-F238E27FC236}">
                  <a16:creationId xmlns:a16="http://schemas.microsoft.com/office/drawing/2014/main" id="{5C58B77D-6E0B-4F23-8822-2368F32F3663}"/>
                </a:ext>
              </a:extLst>
            </p:cNvPr>
            <p:cNvSpPr txBox="1"/>
            <p:nvPr/>
          </p:nvSpPr>
          <p:spPr>
            <a:xfrm>
              <a:off x="2642184" y="4248592"/>
              <a:ext cx="1556951" cy="692573"/>
            </a:xfrm>
            <a:prstGeom prst="rect">
              <a:avLst/>
            </a:prstGeom>
            <a:noFill/>
          </p:spPr>
          <p:txBody>
            <a:bodyPr wrap="square" rtlCol="0">
              <a:spAutoFit/>
            </a:bodyPr>
            <a:lstStyle/>
            <a:p>
              <a:pPr algn="ctr"/>
              <a:r>
                <a:rPr lang="en-US" sz="2800" dirty="0">
                  <a:solidFill>
                    <a:schemeClr val="bg1"/>
                  </a:solidFill>
                  <a:latin typeface="Cambria Math" panose="02040503050406030204" pitchFamily="18" charset="0"/>
                  <a:ea typeface="Cambria Math" panose="02040503050406030204" pitchFamily="18" charset="0"/>
                </a:rPr>
                <a:t>Car [j]</a:t>
              </a:r>
            </a:p>
          </p:txBody>
        </p:sp>
      </p:grpSp>
    </p:spTree>
    <p:extLst>
      <p:ext uri="{BB962C8B-B14F-4D97-AF65-F5344CB8AC3E}">
        <p14:creationId xmlns:p14="http://schemas.microsoft.com/office/powerpoint/2010/main" val="3264299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8827-1EE9-4951-9AE7-64CDE2AD3362}"/>
              </a:ext>
            </a:extLst>
          </p:cNvPr>
          <p:cNvSpPr>
            <a:spLocks noGrp="1"/>
          </p:cNvSpPr>
          <p:nvPr>
            <p:ph type="title"/>
          </p:nvPr>
        </p:nvSpPr>
        <p:spPr/>
        <p:txBody>
          <a:bodyPr>
            <a:normAutofit/>
          </a:bodyPr>
          <a:lstStyle/>
          <a:p>
            <a:r>
              <a:rPr lang="en-US" sz="4800" cap="none" dirty="0">
                <a:latin typeface="Cambria Math" panose="02040503050406030204" pitchFamily="18" charset="0"/>
                <a:ea typeface="Cambria Math" panose="02040503050406030204" pitchFamily="18" charset="0"/>
              </a:rPr>
              <a:t>Mathematics</a:t>
            </a:r>
            <a:endParaRPr lang="en-US" sz="5400"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8A9EE1-06B7-4ED9-A2B1-F6F6604FFCA5}"/>
                  </a:ext>
                </a:extLst>
              </p:cNvPr>
              <p:cNvSpPr>
                <a:spLocks noGrp="1"/>
              </p:cNvSpPr>
              <p:nvPr>
                <p:ph idx="1"/>
              </p:nvPr>
            </p:nvSpPr>
            <p:spPr>
              <a:xfrm>
                <a:off x="1024128" y="2220756"/>
                <a:ext cx="9720073" cy="4224528"/>
              </a:xfrm>
            </p:spPr>
            <p:txBody>
              <a:bodyPr>
                <a:normAutofit/>
              </a:bodyPr>
              <a:lstStyle/>
              <a:p>
                <a:pPr marL="0" indent="0" algn="ctr">
                  <a:buNone/>
                </a:pPr>
                <a:endParaRPr lang="en-US" sz="100"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m:rPr>
                            <m:nor/>
                          </m:rPr>
                          <a:rPr lang="en-US" sz="3600" dirty="0" smtClean="0">
                            <a:latin typeface="Cambria Math" panose="02040503050406030204" pitchFamily="18" charset="0"/>
                            <a:ea typeface="Cambria Math" panose="02040503050406030204" pitchFamily="18" charset="0"/>
                          </a:rPr>
                          <m:t>dv</m:t>
                        </m:r>
                        <m:r>
                          <m:rPr>
                            <m:nor/>
                          </m:rPr>
                          <a:rPr lang="en-US" sz="3600" baseline="-25000" dirty="0" smtClean="0">
                            <a:latin typeface="Cambria Math" panose="02040503050406030204" pitchFamily="18" charset="0"/>
                            <a:ea typeface="Cambria Math" panose="02040503050406030204" pitchFamily="18" charset="0"/>
                          </a:rPr>
                          <m:t>j</m:t>
                        </m:r>
                      </m:num>
                      <m:den>
                        <m:r>
                          <m:rPr>
                            <m:nor/>
                          </m:rPr>
                          <a:rPr lang="en-US" sz="3600" dirty="0" smtClean="0">
                            <a:latin typeface="Cambria Math" panose="02040503050406030204" pitchFamily="18" charset="0"/>
                            <a:ea typeface="Cambria Math" panose="02040503050406030204" pitchFamily="18" charset="0"/>
                          </a:rPr>
                          <m:t>dt</m:t>
                        </m:r>
                      </m:den>
                    </m:f>
                  </m:oMath>
                </a14:m>
                <a:r>
                  <a:rPr lang="en-US" sz="3600" dirty="0">
                    <a:latin typeface="Cambria Math" panose="02040503050406030204" pitchFamily="18" charset="0"/>
                    <a:ea typeface="Cambria Math" panose="02040503050406030204" pitchFamily="18" charset="0"/>
                  </a:rPr>
                  <a:t> = </a:t>
                </a:r>
                <a14:m>
                  <m:oMath xmlns:m="http://schemas.openxmlformats.org/officeDocument/2006/math">
                    <m:f>
                      <m:fPr>
                        <m:ctrlPr>
                          <a:rPr lang="en-US" sz="3600" i="1" smtClean="0">
                            <a:latin typeface="Cambria Math" panose="02040503050406030204" pitchFamily="18" charset="0"/>
                            <a:ea typeface="Cambria Math" panose="02040503050406030204" pitchFamily="18" charset="0"/>
                          </a:rPr>
                        </m:ctrlPr>
                      </m:fPr>
                      <m:num>
                        <m:r>
                          <m:rPr>
                            <m:nor/>
                          </m:rPr>
                          <a:rPr lang="el-GR" sz="3600" dirty="0" smtClean="0">
                            <a:latin typeface="Cambria Math" panose="02040503050406030204" pitchFamily="18" charset="0"/>
                            <a:ea typeface="Cambria Math" panose="02040503050406030204" pitchFamily="18" charset="0"/>
                          </a:rPr>
                          <m:t>λ</m:t>
                        </m:r>
                      </m:num>
                      <m:den>
                        <m:r>
                          <m:rPr>
                            <m:nor/>
                          </m:rPr>
                          <a:rPr lang="en-US" sz="3600" dirty="0">
                            <a:latin typeface="Cambria Math" panose="02040503050406030204" pitchFamily="18" charset="0"/>
                            <a:ea typeface="Cambria Math" panose="02040503050406030204" pitchFamily="18" charset="0"/>
                          </a:rPr>
                          <m:t>x</m:t>
                        </m:r>
                        <m:r>
                          <m:rPr>
                            <m:nor/>
                          </m:rPr>
                          <a:rPr lang="en-US" sz="3600" baseline="-25000" dirty="0">
                            <a:latin typeface="Cambria Math" panose="02040503050406030204" pitchFamily="18" charset="0"/>
                            <a:ea typeface="Cambria Math" panose="02040503050406030204" pitchFamily="18" charset="0"/>
                          </a:rPr>
                          <m:t>j</m:t>
                        </m:r>
                        <m:r>
                          <m:rPr>
                            <m:nor/>
                          </m:rPr>
                          <a:rPr lang="en-US" sz="3600" baseline="-25000" dirty="0">
                            <a:latin typeface="Cambria Math" panose="02040503050406030204" pitchFamily="18" charset="0"/>
                            <a:ea typeface="Cambria Math" panose="02040503050406030204" pitchFamily="18" charset="0"/>
                          </a:rPr>
                          <m:t>−1 – </m:t>
                        </m:r>
                        <m:r>
                          <m:rPr>
                            <m:nor/>
                          </m:rPr>
                          <a:rPr lang="en-US" sz="3600" dirty="0">
                            <a:latin typeface="Cambria Math" panose="02040503050406030204" pitchFamily="18" charset="0"/>
                            <a:ea typeface="Cambria Math" panose="02040503050406030204" pitchFamily="18" charset="0"/>
                          </a:rPr>
                          <m:t>xj</m:t>
                        </m:r>
                        <m:r>
                          <m:rPr>
                            <m:nor/>
                          </m:rPr>
                          <a:rPr lang="en-US" sz="3600" dirty="0">
                            <a:latin typeface="Cambria Math" panose="02040503050406030204" pitchFamily="18" charset="0"/>
                            <a:ea typeface="Cambria Math" panose="02040503050406030204" pitchFamily="18" charset="0"/>
                          </a:rPr>
                          <m:t> </m:t>
                        </m:r>
                      </m:den>
                    </m:f>
                  </m:oMath>
                </a14:m>
                <a:r>
                  <a:rPr lang="en-US" sz="3600" dirty="0">
                    <a:latin typeface="Cambria Math" panose="02040503050406030204" pitchFamily="18" charset="0"/>
                    <a:ea typeface="Cambria Math" panose="02040503050406030204" pitchFamily="18" charset="0"/>
                  </a:rPr>
                  <a:t> [v</a:t>
                </a:r>
                <a:r>
                  <a:rPr lang="en-US" sz="3600" baseline="-25000" dirty="0">
                    <a:latin typeface="Cambria Math" panose="02040503050406030204" pitchFamily="18" charset="0"/>
                    <a:ea typeface="Cambria Math" panose="02040503050406030204" pitchFamily="18" charset="0"/>
                  </a:rPr>
                  <a:t>j-1</a:t>
                </a:r>
                <a:r>
                  <a:rPr lang="en-US" sz="3600" dirty="0">
                    <a:latin typeface="Cambria Math" panose="02040503050406030204" pitchFamily="18" charset="0"/>
                    <a:ea typeface="Cambria Math" panose="02040503050406030204" pitchFamily="18" charset="0"/>
                  </a:rPr>
                  <a:t>(t) – </a:t>
                </a:r>
                <a:r>
                  <a:rPr lang="en-US" sz="3600" dirty="0" err="1">
                    <a:latin typeface="Cambria Math" panose="02040503050406030204" pitchFamily="18" charset="0"/>
                    <a:ea typeface="Cambria Math" panose="02040503050406030204" pitchFamily="18" charset="0"/>
                  </a:rPr>
                  <a:t>v</a:t>
                </a:r>
                <a:r>
                  <a:rPr lang="en-US" sz="3600" baseline="-25000" dirty="0" err="1">
                    <a:latin typeface="Cambria Math" panose="02040503050406030204" pitchFamily="18" charset="0"/>
                    <a:ea typeface="Cambria Math" panose="02040503050406030204" pitchFamily="18" charset="0"/>
                  </a:rPr>
                  <a:t>j</a:t>
                </a:r>
                <a:r>
                  <a:rPr lang="en-US" sz="3600" dirty="0">
                    <a:latin typeface="Cambria Math" panose="02040503050406030204" pitchFamily="18" charset="0"/>
                    <a:ea typeface="Cambria Math" panose="02040503050406030204" pitchFamily="18" charset="0"/>
                  </a:rPr>
                  <a:t>(t)]</a:t>
                </a:r>
              </a:p>
              <a:p>
                <a:pPr marL="0" indent="0" algn="ctr">
                  <a:buNone/>
                </a:pPr>
                <a:endParaRPr lang="en-US" sz="3200" dirty="0">
                  <a:latin typeface="Cambria Math" panose="02040503050406030204" pitchFamily="18" charset="0"/>
                  <a:ea typeface="Cambria Math" panose="02040503050406030204" pitchFamily="18" charset="0"/>
                </a:endParaRPr>
              </a:p>
              <a:p>
                <a:pPr marL="395288" indent="-395288">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As distance between cars decreases, reaction time becomes faster.</a:t>
                </a:r>
              </a:p>
              <a:p>
                <a:pPr marL="395288" indent="-395288">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If v</a:t>
                </a:r>
                <a:r>
                  <a:rPr lang="en-US" sz="2400" baseline="-25000" dirty="0">
                    <a:latin typeface="Cambria Math" panose="02040503050406030204" pitchFamily="18" charset="0"/>
                    <a:ea typeface="Cambria Math" panose="02040503050406030204" pitchFamily="18" charset="0"/>
                  </a:rPr>
                  <a:t>j-1  </a:t>
                </a:r>
                <a:r>
                  <a:rPr lang="en-US" sz="2400" dirty="0">
                    <a:latin typeface="Cambria Math" panose="02040503050406030204" pitchFamily="18" charset="0"/>
                    <a:ea typeface="Cambria Math" panose="02040503050406030204" pitchFamily="18" charset="0"/>
                  </a:rPr>
                  <a:t>&gt;  </a:t>
                </a:r>
                <a:r>
                  <a:rPr lang="en-US" sz="2400" dirty="0" err="1">
                    <a:latin typeface="Cambria Math" panose="02040503050406030204" pitchFamily="18" charset="0"/>
                    <a:ea typeface="Cambria Math" panose="02040503050406030204" pitchFamily="18" charset="0"/>
                  </a:rPr>
                  <a:t>v</a:t>
                </a:r>
                <a:r>
                  <a:rPr lang="en-US" sz="2400" baseline="-25000" dirty="0" err="1">
                    <a:latin typeface="Cambria Math" panose="02040503050406030204" pitchFamily="18" charset="0"/>
                    <a:ea typeface="Cambria Math" panose="02040503050406030204" pitchFamily="18" charset="0"/>
                  </a:rPr>
                  <a:t>j</a:t>
                </a:r>
                <a:r>
                  <a:rPr lang="en-US" sz="2400" baseline="-250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acceleration is positive.</a:t>
                </a:r>
              </a:p>
              <a:p>
                <a:pPr marL="395288" indent="-395288">
                  <a:buFont typeface="Arial" panose="020B0604020202020204" pitchFamily="34" charset="0"/>
                  <a:buChar char="•"/>
                </a:pPr>
                <a:r>
                  <a:rPr lang="en-US" sz="2400" dirty="0">
                    <a:latin typeface="Cambria Math" panose="02040503050406030204" pitchFamily="18" charset="0"/>
                    <a:ea typeface="Cambria Math" panose="02040503050406030204" pitchFamily="18" charset="0"/>
                  </a:rPr>
                  <a:t>If v</a:t>
                </a:r>
                <a:r>
                  <a:rPr lang="en-US" sz="2400" baseline="-25000" dirty="0">
                    <a:latin typeface="Cambria Math" panose="02040503050406030204" pitchFamily="18" charset="0"/>
                    <a:ea typeface="Cambria Math" panose="02040503050406030204" pitchFamily="18" charset="0"/>
                  </a:rPr>
                  <a:t>j-1  </a:t>
                </a:r>
                <a:r>
                  <a:rPr lang="en-US" sz="2400" dirty="0">
                    <a:latin typeface="Cambria Math" panose="02040503050406030204" pitchFamily="18" charset="0"/>
                    <a:ea typeface="Cambria Math" panose="02040503050406030204" pitchFamily="18" charset="0"/>
                  </a:rPr>
                  <a:t>&lt;  </a:t>
                </a:r>
                <a:r>
                  <a:rPr lang="en-US" sz="2400" dirty="0" err="1">
                    <a:latin typeface="Cambria Math" panose="02040503050406030204" pitchFamily="18" charset="0"/>
                    <a:ea typeface="Cambria Math" panose="02040503050406030204" pitchFamily="18" charset="0"/>
                  </a:rPr>
                  <a:t>v</a:t>
                </a:r>
                <a:r>
                  <a:rPr lang="en-US" sz="2400" baseline="-25000" dirty="0" err="1">
                    <a:latin typeface="Cambria Math" panose="02040503050406030204" pitchFamily="18" charset="0"/>
                    <a:ea typeface="Cambria Math" panose="02040503050406030204" pitchFamily="18" charset="0"/>
                  </a:rPr>
                  <a:t>j</a:t>
                </a:r>
                <a:r>
                  <a:rPr lang="en-US" sz="2400" baseline="-250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	    acceleration is negative.</a:t>
                </a:r>
              </a:p>
              <a:p>
                <a:endParaRPr lang="en-US" sz="3600" dirty="0">
                  <a:latin typeface="Cambria Math" panose="02040503050406030204" pitchFamily="18" charset="0"/>
                  <a:ea typeface="Cambria Math" panose="02040503050406030204" pitchFamily="18" charset="0"/>
                </a:endParaRPr>
              </a:p>
              <a:p>
                <a:pPr marL="0" indent="0">
                  <a:buNone/>
                </a:pPr>
                <a:endParaRPr lang="en-US"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68A9EE1-06B7-4ED9-A2B1-F6F6604FFCA5}"/>
                  </a:ext>
                </a:extLst>
              </p:cNvPr>
              <p:cNvSpPr>
                <a:spLocks noGrp="1" noRot="1" noChangeAspect="1" noMove="1" noResize="1" noEditPoints="1" noAdjustHandles="1" noChangeArrowheads="1" noChangeShapeType="1" noTextEdit="1"/>
              </p:cNvSpPr>
              <p:nvPr>
                <p:ph idx="1"/>
              </p:nvPr>
            </p:nvSpPr>
            <p:spPr>
              <a:xfrm>
                <a:off x="1024128" y="2220756"/>
                <a:ext cx="9720073" cy="4224528"/>
              </a:xfrm>
              <a:blipFill>
                <a:blip r:embed="rId2"/>
                <a:stretch>
                  <a:fillRect l="-1317"/>
                </a:stretch>
              </a:blipFill>
            </p:spPr>
            <p:txBody>
              <a:bodyPr/>
              <a:lstStyle/>
              <a:p>
                <a:r>
                  <a:rPr lang="en-US">
                    <a:noFill/>
                  </a:rPr>
                  <a:t> </a:t>
                </a:r>
              </a:p>
            </p:txBody>
          </p:sp>
        </mc:Fallback>
      </mc:AlternateContent>
    </p:spTree>
    <p:extLst>
      <p:ext uri="{BB962C8B-B14F-4D97-AF65-F5344CB8AC3E}">
        <p14:creationId xmlns:p14="http://schemas.microsoft.com/office/powerpoint/2010/main" val="1567228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B73C9-036F-4D68-BDD1-40F37E8926EE}"/>
              </a:ext>
            </a:extLst>
          </p:cNvPr>
          <p:cNvSpPr>
            <a:spLocks noGrp="1"/>
          </p:cNvSpPr>
          <p:nvPr>
            <p:ph type="title"/>
          </p:nvPr>
        </p:nvSpPr>
        <p:spPr/>
        <p:txBody>
          <a:bodyPr>
            <a:normAutofit/>
          </a:bodyPr>
          <a:lstStyle/>
          <a:p>
            <a:r>
              <a:rPr lang="en-US" sz="4400" cap="none" dirty="0">
                <a:latin typeface="Cambria Math" panose="02040503050406030204" pitchFamily="18" charset="0"/>
                <a:ea typeface="Cambria Math" panose="02040503050406030204" pitchFamily="18" charset="0"/>
              </a:rPr>
              <a:t>Exact Solution</a:t>
            </a:r>
          </a:p>
        </p:txBody>
      </p:sp>
      <p:pic>
        <p:nvPicPr>
          <p:cNvPr id="4" name="Content Placeholder 3">
            <a:extLst>
              <a:ext uri="{FF2B5EF4-FFF2-40B4-BE49-F238E27FC236}">
                <a16:creationId xmlns:a16="http://schemas.microsoft.com/office/drawing/2014/main" id="{9EF77FB3-1E9C-437F-BF0B-19B3C62EEF45}"/>
              </a:ext>
            </a:extLst>
          </p:cNvPr>
          <p:cNvPicPr>
            <a:picLocks noGrp="1" noChangeAspect="1"/>
          </p:cNvPicPr>
          <p:nvPr>
            <p:ph idx="1"/>
          </p:nvPr>
        </p:nvPicPr>
        <p:blipFill>
          <a:blip r:embed="rId3"/>
          <a:stretch>
            <a:fillRect/>
          </a:stretch>
        </p:blipFill>
        <p:spPr>
          <a:xfrm>
            <a:off x="4024909" y="1809192"/>
            <a:ext cx="4132157" cy="75633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E46224-9375-46CF-A97C-419ED4D3A8D7}"/>
                  </a:ext>
                </a:extLst>
              </p:cNvPr>
              <p:cNvSpPr txBox="1"/>
              <p:nvPr/>
            </p:nvSpPr>
            <p:spPr>
              <a:xfrm>
                <a:off x="2769004" y="2898796"/>
                <a:ext cx="6230318" cy="1407886"/>
              </a:xfrm>
              <a:prstGeom prst="rect">
                <a:avLst/>
              </a:prstGeom>
              <a:noFill/>
            </p:spPr>
            <p:txBody>
              <a:bodyPr wrap="square" rtlCol="0">
                <a:spAutoFit/>
              </a:bodyPr>
              <a:lstStyle/>
              <a:p>
                <a:pPr algn="ctr"/>
                <a:r>
                  <a:rPr lang="en-US" sz="2400" dirty="0">
                    <a:latin typeface="Cambria Math" panose="02040503050406030204" pitchFamily="18" charset="0"/>
                    <a:ea typeface="Cambria Math" panose="02040503050406030204" pitchFamily="18" charset="0"/>
                  </a:rPr>
                  <a:t>Can be integrated as</a:t>
                </a:r>
              </a:p>
              <a:p>
                <a:pPr algn="ctr"/>
                <a:endParaRPr lang="en-US" sz="1600" dirty="0">
                  <a:latin typeface="Cambria Math" panose="02040503050406030204" pitchFamily="18" charset="0"/>
                  <a:ea typeface="Cambria Math" panose="02040503050406030204" pitchFamily="18" charset="0"/>
                </a:endParaRPr>
              </a:p>
              <a:p>
                <a:pPr algn="ctr"/>
                <a14:m>
                  <m:oMath xmlns:m="http://schemas.openxmlformats.org/officeDocument/2006/math">
                    <m:f>
                      <m:fPr>
                        <m:ctrlPr>
                          <a:rPr lang="en-US" sz="2800" i="1" smtClean="0">
                            <a:latin typeface="Cambria Math" panose="02040503050406030204" pitchFamily="18" charset="0"/>
                            <a:ea typeface="Cambria Math" panose="02040503050406030204" pitchFamily="18" charset="0"/>
                          </a:rPr>
                        </m:ctrlPr>
                      </m:fPr>
                      <m:num>
                        <m:r>
                          <m:rPr>
                            <m:nor/>
                          </m:rPr>
                          <a:rPr lang="en-US" sz="2800" dirty="0">
                            <a:latin typeface="Cambria Math" panose="02040503050406030204" pitchFamily="18" charset="0"/>
                            <a:ea typeface="Cambria Math" panose="02040503050406030204" pitchFamily="18" charset="0"/>
                          </a:rPr>
                          <m:t>dv</m:t>
                        </m:r>
                        <m:r>
                          <m:rPr>
                            <m:nor/>
                          </m:rPr>
                          <a:rPr lang="en-US" sz="2800" baseline="-25000" dirty="0">
                            <a:latin typeface="Cambria Math" panose="02040503050406030204" pitchFamily="18" charset="0"/>
                            <a:ea typeface="Cambria Math" panose="02040503050406030204" pitchFamily="18" charset="0"/>
                          </a:rPr>
                          <m:t>j</m:t>
                        </m:r>
                      </m:num>
                      <m:den>
                        <m:r>
                          <m:rPr>
                            <m:nor/>
                          </m:rPr>
                          <a:rPr lang="en-US" sz="2800" dirty="0">
                            <a:latin typeface="Cambria Math" panose="02040503050406030204" pitchFamily="18" charset="0"/>
                            <a:ea typeface="Cambria Math" panose="02040503050406030204" pitchFamily="18" charset="0"/>
                          </a:rPr>
                          <m:t>dt</m:t>
                        </m:r>
                      </m:den>
                    </m:f>
                    <m:r>
                      <a:rPr lang="en-US" sz="2800" b="0" i="0" smtClean="0">
                        <a:latin typeface="Cambria Math" panose="02040503050406030204" pitchFamily="18" charset="0"/>
                        <a:ea typeface="Cambria Math" panose="02040503050406030204" pitchFamily="18" charset="0"/>
                      </a:rPr>
                      <m:t> </m:t>
                    </m:r>
                  </m:oMath>
                </a14:m>
                <a:r>
                  <a:rPr lang="en-US" sz="2800" dirty="0">
                    <a:latin typeface="Cambria Math" panose="02040503050406030204" pitchFamily="18" charset="0"/>
                    <a:ea typeface="Cambria Math" panose="02040503050406030204" pitchFamily="18" charset="0"/>
                  </a:rPr>
                  <a:t>= </a:t>
                </a:r>
                <a:r>
                  <a:rPr lang="el-GR" sz="2800" dirty="0">
                    <a:latin typeface="Cambria Math" panose="02040503050406030204" pitchFamily="18" charset="0"/>
                    <a:ea typeface="Cambria Math" panose="02040503050406030204" pitchFamily="18" charset="0"/>
                  </a:rPr>
                  <a:t>λ</a:t>
                </a:r>
                <a:r>
                  <a:rPr lang="en-US" sz="2800" dirty="0">
                    <a:latin typeface="Cambria Math" panose="02040503050406030204" pitchFamily="18" charset="0"/>
                    <a:ea typeface="Cambria Math" panose="02040503050406030204" pitchFamily="18" charset="0"/>
                  </a:rPr>
                  <a:t> </a:t>
                </a:r>
                <a14:m>
                  <m:oMath xmlns:m="http://schemas.openxmlformats.org/officeDocument/2006/math">
                    <m:f>
                      <m:fPr>
                        <m:ctrlPr>
                          <a:rPr lang="el-GR" sz="2800" i="1" smtClean="0">
                            <a:latin typeface="Cambria Math" panose="02040503050406030204" pitchFamily="18" charset="0"/>
                            <a:ea typeface="Cambria Math" panose="02040503050406030204" pitchFamily="18" charset="0"/>
                          </a:rPr>
                        </m:ctrlPr>
                      </m:fPr>
                      <m:num>
                        <m:r>
                          <m:rPr>
                            <m:nor/>
                          </m:rPr>
                          <a:rPr lang="en-US" sz="2800" i="1" dirty="0">
                            <a:latin typeface="Cambria Math" panose="02040503050406030204" pitchFamily="18" charset="0"/>
                            <a:ea typeface="Cambria Math" panose="02040503050406030204" pitchFamily="18" charset="0"/>
                          </a:rPr>
                          <m:t>d</m:t>
                        </m:r>
                      </m:num>
                      <m:den>
                        <m:r>
                          <m:rPr>
                            <m:nor/>
                          </m:rPr>
                          <a:rPr lang="en-US" sz="2800" i="1" dirty="0">
                            <a:latin typeface="Cambria Math" panose="02040503050406030204" pitchFamily="18" charset="0"/>
                            <a:ea typeface="Cambria Math" panose="02040503050406030204" pitchFamily="18" charset="0"/>
                          </a:rPr>
                          <m:t>dt</m:t>
                        </m:r>
                      </m:den>
                    </m:f>
                  </m:oMath>
                </a14:m>
                <a:r>
                  <a:rPr lang="en-US" sz="2800" i="1" dirty="0">
                    <a:latin typeface="Cambria Math" panose="02040503050406030204" pitchFamily="18" charset="0"/>
                    <a:ea typeface="Cambria Math" panose="02040503050406030204" pitchFamily="18" charset="0"/>
                  </a:rPr>
                  <a:t>  </a:t>
                </a:r>
                <a:r>
                  <a:rPr lang="en-US" sz="2800" dirty="0">
                    <a:latin typeface="Cambria Math" panose="02040503050406030204" pitchFamily="18" charset="0"/>
                    <a:ea typeface="Cambria Math" panose="02040503050406030204" pitchFamily="18" charset="0"/>
                  </a:rPr>
                  <a:t>log(x</a:t>
                </a:r>
                <a:r>
                  <a:rPr lang="en-US" sz="2800" baseline="-25000" dirty="0">
                    <a:latin typeface="Cambria Math" panose="02040503050406030204" pitchFamily="18" charset="0"/>
                    <a:ea typeface="Cambria Math" panose="02040503050406030204" pitchFamily="18" charset="0"/>
                  </a:rPr>
                  <a:t>j-1 </a:t>
                </a:r>
                <a:r>
                  <a:rPr lang="en-US" sz="2800" dirty="0">
                    <a:latin typeface="Cambria Math" panose="02040503050406030204" pitchFamily="18" charset="0"/>
                    <a:ea typeface="Cambria Math" panose="02040503050406030204" pitchFamily="18" charset="0"/>
                  </a:rPr>
                  <a:t>– </a:t>
                </a:r>
                <a:r>
                  <a:rPr lang="en-US" sz="2800" dirty="0" err="1">
                    <a:latin typeface="Cambria Math" panose="02040503050406030204" pitchFamily="18" charset="0"/>
                    <a:ea typeface="Cambria Math" panose="02040503050406030204" pitchFamily="18" charset="0"/>
                  </a:rPr>
                  <a:t>x</a:t>
                </a:r>
                <a:r>
                  <a:rPr lang="en-US" sz="2800" baseline="-25000" dirty="0" err="1">
                    <a:latin typeface="Cambria Math" panose="02040503050406030204" pitchFamily="18" charset="0"/>
                    <a:ea typeface="Cambria Math" panose="02040503050406030204" pitchFamily="18" charset="0"/>
                  </a:rPr>
                  <a:t>j</a:t>
                </a:r>
                <a:r>
                  <a:rPr lang="en-US" sz="2800" dirty="0">
                    <a:latin typeface="Cambria Math" panose="02040503050406030204" pitchFamily="18" charset="0"/>
                    <a:ea typeface="Cambria Math" panose="02040503050406030204" pitchFamily="18" charset="0"/>
                  </a:rPr>
                  <a:t>) </a:t>
                </a:r>
              </a:p>
            </p:txBody>
          </p:sp>
        </mc:Choice>
        <mc:Fallback xmlns="">
          <p:sp>
            <p:nvSpPr>
              <p:cNvPr id="5" name="TextBox 4">
                <a:extLst>
                  <a:ext uri="{FF2B5EF4-FFF2-40B4-BE49-F238E27FC236}">
                    <a16:creationId xmlns:a16="http://schemas.microsoft.com/office/drawing/2014/main" id="{8AE46224-9375-46CF-A97C-419ED4D3A8D7}"/>
                  </a:ext>
                </a:extLst>
              </p:cNvPr>
              <p:cNvSpPr txBox="1">
                <a:spLocks noRot="1" noChangeAspect="1" noMove="1" noResize="1" noEditPoints="1" noAdjustHandles="1" noChangeArrowheads="1" noChangeShapeType="1" noTextEdit="1"/>
              </p:cNvSpPr>
              <p:nvPr/>
            </p:nvSpPr>
            <p:spPr>
              <a:xfrm>
                <a:off x="2769004" y="2898796"/>
                <a:ext cx="6230318" cy="1407886"/>
              </a:xfrm>
              <a:prstGeom prst="rect">
                <a:avLst/>
              </a:prstGeom>
              <a:blipFill>
                <a:blip r:embed="rId4"/>
                <a:stretch>
                  <a:fillRect t="-3478" b="-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E5F037A-4E15-4F68-BE84-8C3F9B225F86}"/>
                  </a:ext>
                </a:extLst>
              </p:cNvPr>
              <p:cNvSpPr txBox="1"/>
              <p:nvPr/>
            </p:nvSpPr>
            <p:spPr>
              <a:xfrm>
                <a:off x="3818084" y="5459352"/>
                <a:ext cx="4132157" cy="814838"/>
              </a:xfrm>
              <a:prstGeom prst="rect">
                <a:avLst/>
              </a:prstGeom>
              <a:noFill/>
            </p:spPr>
            <p:txBody>
              <a:bodyPr wrap="square" rtlCol="0">
                <a:spAutoFit/>
              </a:bodyPr>
              <a:lstStyle/>
              <a:p>
                <a:pPr algn="ctr"/>
                <a:r>
                  <a:rPr lang="en-US" sz="3200" dirty="0">
                    <a:latin typeface="Cambria Math" panose="02040503050406030204" pitchFamily="18" charset="0"/>
                    <a:ea typeface="Cambria Math" panose="02040503050406030204" pitchFamily="18" charset="0"/>
                  </a:rPr>
                  <a:t>V</a:t>
                </a:r>
                <a:r>
                  <a:rPr lang="en-US" sz="3200" baseline="-25000" dirty="0" err="1">
                    <a:latin typeface="Cambria Math" panose="02040503050406030204" pitchFamily="18" charset="0"/>
                    <a:ea typeface="Cambria Math" panose="02040503050406030204" pitchFamily="18" charset="0"/>
                  </a:rPr>
                  <a:t>j</a:t>
                </a:r>
                <a:r>
                  <a:rPr lang="en-US" sz="3200" dirty="0">
                    <a:latin typeface="Cambria Math" panose="02040503050406030204" pitchFamily="18" charset="0"/>
                    <a:ea typeface="Cambria Math" panose="02040503050406030204" pitchFamily="18" charset="0"/>
                  </a:rPr>
                  <a:t> = </a:t>
                </a:r>
                <a:r>
                  <a:rPr lang="el-GR" sz="3200" dirty="0">
                    <a:latin typeface="Cambria Math" panose="02040503050406030204" pitchFamily="18" charset="0"/>
                    <a:ea typeface="Cambria Math" panose="02040503050406030204" pitchFamily="18" charset="0"/>
                  </a:rPr>
                  <a:t>λ</a:t>
                </a:r>
                <a:r>
                  <a:rPr lang="en-US" sz="3200" dirty="0">
                    <a:latin typeface="Cambria Math" panose="02040503050406030204" pitchFamily="18" charset="0"/>
                    <a:ea typeface="Cambria Math" panose="02040503050406030204" pitchFamily="18" charset="0"/>
                  </a:rPr>
                  <a:t> log (</a:t>
                </a:r>
                <a14:m>
                  <m:oMath xmlns:m="http://schemas.openxmlformats.org/officeDocument/2006/math">
                    <m:r>
                      <a:rPr lang="en-US" sz="3200" b="0" i="0" smtClean="0">
                        <a:latin typeface="Cambria Math" panose="02040503050406030204" pitchFamily="18" charset="0"/>
                        <a:ea typeface="Cambria Math" panose="02040503050406030204" pitchFamily="18" charset="0"/>
                      </a:rPr>
                      <m:t> </m:t>
                    </m:r>
                    <m:f>
                      <m:fPr>
                        <m:ctrlPr>
                          <a:rPr lang="en-US" sz="3200" i="1" smtClean="0">
                            <a:latin typeface="Cambria Math" panose="02040503050406030204" pitchFamily="18" charset="0"/>
                            <a:ea typeface="Cambria Math" panose="02040503050406030204" pitchFamily="18" charset="0"/>
                          </a:rPr>
                        </m:ctrlPr>
                      </m:fPr>
                      <m:num>
                        <m:r>
                          <m:rPr>
                            <m:nor/>
                          </m:rPr>
                          <a:rPr lang="en-US" sz="3200" dirty="0">
                            <a:latin typeface="Cambria Math" panose="02040503050406030204" pitchFamily="18" charset="0"/>
                            <a:ea typeface="Cambria Math" panose="02040503050406030204" pitchFamily="18" charset="0"/>
                          </a:rPr>
                          <m:t>x</m:t>
                        </m:r>
                        <m:r>
                          <m:rPr>
                            <m:nor/>
                          </m:rPr>
                          <a:rPr lang="en-US" sz="3200" baseline="-25000" dirty="0">
                            <a:latin typeface="Cambria Math" panose="02040503050406030204" pitchFamily="18" charset="0"/>
                            <a:ea typeface="Cambria Math" panose="02040503050406030204" pitchFamily="18" charset="0"/>
                          </a:rPr>
                          <m:t>j</m:t>
                        </m:r>
                        <m:r>
                          <m:rPr>
                            <m:nor/>
                          </m:rPr>
                          <a:rPr lang="en-US" sz="3200" baseline="-25000" dirty="0">
                            <a:latin typeface="Cambria Math" panose="02040503050406030204" pitchFamily="18" charset="0"/>
                            <a:ea typeface="Cambria Math" panose="02040503050406030204" pitchFamily="18" charset="0"/>
                          </a:rPr>
                          <m:t>−1 – </m:t>
                        </m:r>
                        <m:r>
                          <m:rPr>
                            <m:nor/>
                          </m:rPr>
                          <a:rPr lang="en-US" sz="3200" dirty="0">
                            <a:latin typeface="Cambria Math" panose="02040503050406030204" pitchFamily="18" charset="0"/>
                            <a:ea typeface="Cambria Math" panose="02040503050406030204" pitchFamily="18" charset="0"/>
                          </a:rPr>
                          <m:t>xj</m:t>
                        </m:r>
                        <m:r>
                          <m:rPr>
                            <m:nor/>
                          </m:rPr>
                          <a:rPr lang="en-US" sz="3200" dirty="0">
                            <a:latin typeface="Cambria Math" panose="02040503050406030204" pitchFamily="18" charset="0"/>
                            <a:ea typeface="Cambria Math" panose="02040503050406030204" pitchFamily="18" charset="0"/>
                          </a:rPr>
                          <m:t>  </m:t>
                        </m:r>
                      </m:num>
                      <m:den>
                        <m:r>
                          <m:rPr>
                            <m:nor/>
                          </m:rPr>
                          <a:rPr lang="en-US" sz="3200" dirty="0">
                            <a:latin typeface="Cambria Math" panose="02040503050406030204" pitchFamily="18" charset="0"/>
                            <a:ea typeface="Cambria Math" panose="02040503050406030204" pitchFamily="18" charset="0"/>
                          </a:rPr>
                          <m:t>L</m:t>
                        </m:r>
                      </m:den>
                    </m:f>
                  </m:oMath>
                </a14:m>
                <a:r>
                  <a:rPr lang="en-US" sz="3200" dirty="0">
                    <a:latin typeface="Cambria Math" panose="02040503050406030204" pitchFamily="18" charset="0"/>
                    <a:ea typeface="Cambria Math" panose="02040503050406030204" pitchFamily="18" charset="0"/>
                  </a:rPr>
                  <a:t> )</a:t>
                </a:r>
              </a:p>
            </p:txBody>
          </p:sp>
        </mc:Choice>
        <mc:Fallback xmlns="">
          <p:sp>
            <p:nvSpPr>
              <p:cNvPr id="6" name="TextBox 5">
                <a:extLst>
                  <a:ext uri="{FF2B5EF4-FFF2-40B4-BE49-F238E27FC236}">
                    <a16:creationId xmlns:a16="http://schemas.microsoft.com/office/drawing/2014/main" id="{EE5F037A-4E15-4F68-BE84-8C3F9B225F86}"/>
                  </a:ext>
                </a:extLst>
              </p:cNvPr>
              <p:cNvSpPr txBox="1">
                <a:spLocks noRot="1" noChangeAspect="1" noMove="1" noResize="1" noEditPoints="1" noAdjustHandles="1" noChangeArrowheads="1" noChangeShapeType="1" noTextEdit="1"/>
              </p:cNvSpPr>
              <p:nvPr/>
            </p:nvSpPr>
            <p:spPr>
              <a:xfrm>
                <a:off x="3818084" y="5459352"/>
                <a:ext cx="4132157" cy="814838"/>
              </a:xfrm>
              <a:prstGeom prst="rect">
                <a:avLst/>
              </a:prstGeom>
              <a:blipFill>
                <a:blip r:embed="rId5"/>
                <a:stretch>
                  <a:fillRect b="-7519"/>
                </a:stretch>
              </a:blipFill>
            </p:spPr>
            <p:txBody>
              <a:bodyPr/>
              <a:lstStyle/>
              <a:p>
                <a:r>
                  <a:rPr lang="en-US">
                    <a:noFill/>
                  </a:rPr>
                  <a:t> </a:t>
                </a:r>
              </a:p>
            </p:txBody>
          </p:sp>
        </mc:Fallback>
      </mc:AlternateContent>
      <p:sp>
        <p:nvSpPr>
          <p:cNvPr id="7" name="Arrow: Down 6">
            <a:extLst>
              <a:ext uri="{FF2B5EF4-FFF2-40B4-BE49-F238E27FC236}">
                <a16:creationId xmlns:a16="http://schemas.microsoft.com/office/drawing/2014/main" id="{31DADA97-52B7-43C3-8DE1-C9FE6BBF4DEC}"/>
              </a:ext>
            </a:extLst>
          </p:cNvPr>
          <p:cNvSpPr/>
          <p:nvPr/>
        </p:nvSpPr>
        <p:spPr>
          <a:xfrm>
            <a:off x="5677337" y="4525505"/>
            <a:ext cx="367002" cy="583158"/>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7D5C83F-AFA1-4B30-8CAB-34F024D2DA85}"/>
              </a:ext>
            </a:extLst>
          </p:cNvPr>
          <p:cNvSpPr/>
          <p:nvPr/>
        </p:nvSpPr>
        <p:spPr>
          <a:xfrm>
            <a:off x="3887631" y="5349810"/>
            <a:ext cx="3993062" cy="1010006"/>
          </a:xfrm>
          <a:prstGeom prst="rect">
            <a:avLst/>
          </a:prstGeom>
          <a:noFill/>
          <a:ln w="317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C029424-51B8-4BA1-B072-BBC25B0C9A36}"/>
              </a:ext>
            </a:extLst>
          </p:cNvPr>
          <p:cNvSpPr txBox="1"/>
          <p:nvPr/>
        </p:nvSpPr>
        <p:spPr>
          <a:xfrm>
            <a:off x="8434952" y="5531647"/>
            <a:ext cx="2309248" cy="646331"/>
          </a:xfrm>
          <a:prstGeom prst="rect">
            <a:avLst/>
          </a:prstGeom>
          <a:noFill/>
        </p:spPr>
        <p:txBody>
          <a:bodyPr wrap="square" rtlCol="0">
            <a:spAutoFit/>
          </a:bodyPr>
          <a:lstStyle/>
          <a:p>
            <a:r>
              <a:rPr lang="en-US" dirty="0">
                <a:solidFill>
                  <a:schemeClr val="accent2">
                    <a:lumMod val="75000"/>
                  </a:schemeClr>
                </a:solidFill>
                <a:latin typeface="Cambria Math" panose="02040503050406030204" pitchFamily="18" charset="0"/>
                <a:ea typeface="Cambria Math" panose="02040503050406030204" pitchFamily="18" charset="0"/>
                <a:cs typeface="Calibri" panose="020F0502020204030204" pitchFamily="34" charset="0"/>
              </a:rPr>
              <a:t>*When L = x</a:t>
            </a:r>
            <a:r>
              <a:rPr lang="en-US" baseline="-25000" dirty="0">
                <a:solidFill>
                  <a:schemeClr val="accent2">
                    <a:lumMod val="75000"/>
                  </a:schemeClr>
                </a:solidFill>
                <a:latin typeface="Cambria Math" panose="02040503050406030204" pitchFamily="18" charset="0"/>
                <a:ea typeface="Cambria Math" panose="02040503050406030204" pitchFamily="18" charset="0"/>
                <a:cs typeface="Calibri" panose="020F0502020204030204" pitchFamily="34" charset="0"/>
              </a:rPr>
              <a:t>j-1 </a:t>
            </a:r>
            <a:r>
              <a:rPr lang="en-US" dirty="0">
                <a:solidFill>
                  <a:schemeClr val="accent2">
                    <a:lumMod val="75000"/>
                  </a:schemeClr>
                </a:solidFill>
                <a:latin typeface="Cambria Math" panose="02040503050406030204" pitchFamily="18" charset="0"/>
                <a:ea typeface="Cambria Math" panose="02040503050406030204" pitchFamily="18" charset="0"/>
                <a:cs typeface="Calibri" panose="020F0502020204030204" pitchFamily="34" charset="0"/>
              </a:rPr>
              <a:t>– </a:t>
            </a:r>
            <a:r>
              <a:rPr lang="en-US" dirty="0" err="1">
                <a:solidFill>
                  <a:schemeClr val="accent2">
                    <a:lumMod val="75000"/>
                  </a:schemeClr>
                </a:solidFill>
                <a:latin typeface="Cambria Math" panose="02040503050406030204" pitchFamily="18" charset="0"/>
                <a:ea typeface="Cambria Math" panose="02040503050406030204" pitchFamily="18" charset="0"/>
                <a:cs typeface="Calibri" panose="020F0502020204030204" pitchFamily="34" charset="0"/>
              </a:rPr>
              <a:t>x</a:t>
            </a:r>
            <a:r>
              <a:rPr lang="en-US" baseline="-25000" dirty="0" err="1">
                <a:solidFill>
                  <a:schemeClr val="accent2">
                    <a:lumMod val="75000"/>
                  </a:schemeClr>
                </a:solidFill>
                <a:latin typeface="Cambria Math" panose="02040503050406030204" pitchFamily="18" charset="0"/>
                <a:ea typeface="Cambria Math" panose="02040503050406030204" pitchFamily="18" charset="0"/>
                <a:cs typeface="Calibri" panose="020F0502020204030204" pitchFamily="34" charset="0"/>
              </a:rPr>
              <a:t>j</a:t>
            </a:r>
            <a:r>
              <a:rPr lang="en-US" dirty="0">
                <a:solidFill>
                  <a:schemeClr val="accent2">
                    <a:lumMod val="75000"/>
                  </a:schemeClr>
                </a:solidFill>
                <a:latin typeface="Cambria Math" panose="02040503050406030204" pitchFamily="18" charset="0"/>
                <a:ea typeface="Cambria Math" panose="02040503050406030204" pitchFamily="18" charset="0"/>
                <a:cs typeface="Calibri" panose="020F0502020204030204" pitchFamily="34" charset="0"/>
              </a:rPr>
              <a:t>, </a:t>
            </a:r>
          </a:p>
          <a:p>
            <a:r>
              <a:rPr lang="en-US" dirty="0">
                <a:solidFill>
                  <a:schemeClr val="accent2">
                    <a:lumMod val="75000"/>
                  </a:schemeClr>
                </a:solidFill>
                <a:latin typeface="Cambria Math" panose="02040503050406030204" pitchFamily="18" charset="0"/>
                <a:ea typeface="Cambria Math" panose="02040503050406030204" pitchFamily="18" charset="0"/>
                <a:cs typeface="Calibri" panose="020F0502020204030204" pitchFamily="34" charset="0"/>
              </a:rPr>
              <a:t>   velocity = 0. </a:t>
            </a:r>
          </a:p>
        </p:txBody>
      </p:sp>
    </p:spTree>
    <p:extLst>
      <p:ext uri="{BB962C8B-B14F-4D97-AF65-F5344CB8AC3E}">
        <p14:creationId xmlns:p14="http://schemas.microsoft.com/office/powerpoint/2010/main" val="138678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DF80C-D863-4CE7-9F82-EED99A774FDD}"/>
              </a:ext>
            </a:extLst>
          </p:cNvPr>
          <p:cNvSpPr>
            <a:spLocks noGrp="1"/>
          </p:cNvSpPr>
          <p:nvPr>
            <p:ph type="title"/>
          </p:nvPr>
        </p:nvSpPr>
        <p:spPr/>
        <p:txBody>
          <a:bodyPr>
            <a:normAutofit/>
          </a:bodyPr>
          <a:lstStyle/>
          <a:p>
            <a:r>
              <a:rPr lang="en-US" sz="4400" cap="none" dirty="0">
                <a:latin typeface="Cambria Math" panose="02040503050406030204" pitchFamily="18" charset="0"/>
                <a:ea typeface="Cambria Math" panose="02040503050406030204" pitchFamily="18" charset="0"/>
              </a:rPr>
              <a:t>Numerical Method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9F25F9A-EE0C-49EC-B2FE-CA4C57B01850}"/>
                  </a:ext>
                </a:extLst>
              </p:cNvPr>
              <p:cNvSpPr>
                <a:spLocks noGrp="1"/>
              </p:cNvSpPr>
              <p:nvPr>
                <p:ph idx="1"/>
              </p:nvPr>
            </p:nvSpPr>
            <p:spPr>
              <a:xfrm>
                <a:off x="1024128" y="1968285"/>
                <a:ext cx="10506611" cy="4387570"/>
              </a:xfrm>
            </p:spPr>
            <p:txBody>
              <a:bodyPr/>
              <a:lstStyle/>
              <a:p>
                <a:pPr marL="0" indent="0">
                  <a:buNone/>
                </a:pPr>
                <a:r>
                  <a:rPr lang="en-US" dirty="0">
                    <a:latin typeface="Cambria Math" panose="02040503050406030204" pitchFamily="18" charset="0"/>
                    <a:ea typeface="Cambria Math" panose="02040503050406030204" pitchFamily="18" charset="0"/>
                  </a:rPr>
                  <a:t>Fourth-order Runge-</a:t>
                </a:r>
                <a:r>
                  <a:rPr lang="en-US" dirty="0" err="1">
                    <a:latin typeface="Cambria Math" panose="02040503050406030204" pitchFamily="18" charset="0"/>
                    <a:ea typeface="Cambria Math" panose="02040503050406030204" pitchFamily="18" charset="0"/>
                  </a:rPr>
                  <a:t>Kutta</a:t>
                </a:r>
                <a:r>
                  <a:rPr lang="en-US"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accuracy of order </a:t>
                </a:r>
                <a14:m>
                  <m:oMath xmlns:m="http://schemas.openxmlformats.org/officeDocument/2006/math">
                    <m:r>
                      <m:rPr>
                        <m:nor/>
                      </m:rPr>
                      <a:rPr lang="el-GR" sz="2400" dirty="0">
                        <a:ea typeface="Cambria Math" panose="02040503050406030204" pitchFamily="18" charset="0"/>
                        <a:cs typeface="Calibri" panose="020F0502020204030204" pitchFamily="34" charset="0"/>
                      </a:rPr>
                      <m:t>Δ</m:t>
                    </m:r>
                    <m:r>
                      <m:rPr>
                        <m:nor/>
                      </m:rPr>
                      <a:rPr lang="en-US" sz="2400" dirty="0">
                        <a:latin typeface="Cambria Math" panose="02040503050406030204" pitchFamily="18" charset="0"/>
                        <a:ea typeface="Cambria Math" panose="02040503050406030204" pitchFamily="18" charset="0"/>
                      </a:rPr>
                      <m:t>t</m:t>
                    </m:r>
                  </m:oMath>
                </a14:m>
                <a:r>
                  <a:rPr lang="en-US" sz="2400" baseline="30000" dirty="0">
                    <a:latin typeface="Cambria Math" panose="02040503050406030204" pitchFamily="18" charset="0"/>
                    <a:ea typeface="Cambria Math" panose="02040503050406030204" pitchFamily="18" charset="0"/>
                  </a:rPr>
                  <a:t>4</a:t>
                </a:r>
                <a:r>
                  <a:rPr lang="en-US" sz="2400" dirty="0">
                    <a:latin typeface="Cambria Math" panose="02040503050406030204" pitchFamily="18" charset="0"/>
                    <a:ea typeface="Cambria Math" panose="02040503050406030204" pitchFamily="18" charset="0"/>
                  </a:rPr>
                  <a:t>):</a:t>
                </a:r>
                <a:endParaRPr lang="en-US" dirty="0">
                  <a:latin typeface="Cambria Math" panose="02040503050406030204" pitchFamily="18" charset="0"/>
                  <a:ea typeface="Cambria Math" panose="02040503050406030204" pitchFamily="18" charset="0"/>
                </a:endParaRPr>
              </a:p>
              <a:p>
                <a:pPr marL="0" indent="0">
                  <a:buNone/>
                </a:pPr>
                <a:endParaRPr lang="en-US" sz="1800" baseline="30000" dirty="0">
                  <a:latin typeface="Cambria Math" panose="02040503050406030204" pitchFamily="18" charset="0"/>
                  <a:ea typeface="Cambria Math" panose="02040503050406030204" pitchFamily="18" charset="0"/>
                </a:endParaRPr>
              </a:p>
              <a:p>
                <a:pPr marL="0" indent="0">
                  <a:buNone/>
                  <a:tabLst>
                    <a:tab pos="682625" algn="l"/>
                  </a:tabLst>
                </a:pPr>
                <a:r>
                  <a:rPr lang="en-US" sz="2400" baseline="30000" dirty="0">
                    <a:latin typeface="Cambria Math" panose="02040503050406030204" pitchFamily="18" charset="0"/>
                    <a:ea typeface="Cambria Math" panose="02040503050406030204" pitchFamily="18" charset="0"/>
                  </a:rPr>
                  <a:t>	</a:t>
                </a:r>
                <a:r>
                  <a:rPr lang="en-US" sz="2400" dirty="0">
                    <a:latin typeface="Cambria Math" panose="02040503050406030204" pitchFamily="18" charset="0"/>
                    <a:ea typeface="Cambria Math" panose="02040503050406030204" pitchFamily="18" charset="0"/>
                  </a:rPr>
                  <a:t>u* = u</a:t>
                </a:r>
                <a:r>
                  <a:rPr lang="en-US" sz="2400" baseline="30000" dirty="0">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a:t>
                </a:r>
                <a14:m>
                  <m:oMath xmlns:m="http://schemas.openxmlformats.org/officeDocument/2006/math">
                    <m:f>
                      <m:fPr>
                        <m:ctrlPr>
                          <a:rPr lang="en-US" sz="2400" i="1" smtClean="0">
                            <a:latin typeface="Cambria Math" panose="02040503050406030204" pitchFamily="18" charset="0"/>
                            <a:ea typeface="Cambria Math" panose="02040503050406030204" pitchFamily="18" charset="0"/>
                          </a:rPr>
                        </m:ctrlPr>
                      </m:fPr>
                      <m:num>
                        <m:r>
                          <m:rPr>
                            <m:nor/>
                          </m:rPr>
                          <a:rPr lang="el-GR" sz="2400" dirty="0">
                            <a:ea typeface="Cambria Math" panose="02040503050406030204" pitchFamily="18" charset="0"/>
                            <a:cs typeface="Calibri" panose="020F0502020204030204" pitchFamily="34" charset="0"/>
                          </a:rPr>
                          <m:t>Δ</m:t>
                        </m:r>
                        <m:r>
                          <m:rPr>
                            <m:nor/>
                          </m:rPr>
                          <a:rPr lang="en-US" sz="2400" dirty="0">
                            <a:latin typeface="Cambria Math" panose="02040503050406030204" pitchFamily="18" charset="0"/>
                            <a:ea typeface="Cambria Math" panose="02040503050406030204" pitchFamily="18" charset="0"/>
                          </a:rPr>
                          <m:t>t</m:t>
                        </m:r>
                      </m:num>
                      <m:den>
                        <m:r>
                          <m:rPr>
                            <m:nor/>
                          </m:rPr>
                          <a:rPr lang="en-US" sz="2400" dirty="0">
                            <a:latin typeface="Cambria Math" panose="02040503050406030204" pitchFamily="18" charset="0"/>
                            <a:ea typeface="Cambria Math" panose="02040503050406030204" pitchFamily="18" charset="0"/>
                          </a:rPr>
                          <m:t>2</m:t>
                        </m:r>
                      </m:den>
                    </m:f>
                  </m:oMath>
                </a14:m>
                <a:r>
                  <a:rPr lang="en-US" sz="2400" dirty="0">
                    <a:latin typeface="Cambria Math" panose="02040503050406030204" pitchFamily="18" charset="0"/>
                    <a:ea typeface="Cambria Math" panose="02040503050406030204" pitchFamily="18" charset="0"/>
                  </a:rPr>
                  <a:t> f(</a:t>
                </a:r>
                <a:r>
                  <a:rPr lang="en-US" sz="2400" dirty="0" err="1">
                    <a:latin typeface="Cambria Math" panose="02040503050406030204" pitchFamily="18" charset="0"/>
                    <a:ea typeface="Cambria Math" panose="02040503050406030204" pitchFamily="18" charset="0"/>
                  </a:rPr>
                  <a:t>t</a:t>
                </a:r>
                <a:r>
                  <a:rPr lang="en-US" sz="2400" baseline="30000" dirty="0" err="1">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u</a:t>
                </a:r>
                <a:r>
                  <a:rPr lang="en-US" sz="2400" baseline="30000" dirty="0">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a:t>
                </a:r>
              </a:p>
              <a:p>
                <a:pPr marL="0" indent="0">
                  <a:buNone/>
                  <a:tabLst>
                    <a:tab pos="682625" algn="l"/>
                  </a:tabLst>
                </a:pPr>
                <a:r>
                  <a:rPr lang="en-US" sz="2400" dirty="0">
                    <a:latin typeface="Cambria Math" panose="02040503050406030204" pitchFamily="18" charset="0"/>
                    <a:ea typeface="Cambria Math" panose="02040503050406030204" pitchFamily="18" charset="0"/>
                  </a:rPr>
                  <a:t>	u** = u</a:t>
                </a:r>
                <a:r>
                  <a:rPr lang="en-US" sz="2400" baseline="30000" dirty="0">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a:t>
                </a:r>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l-GR" sz="2400" dirty="0">
                            <a:ea typeface="Cambria Math" panose="02040503050406030204" pitchFamily="18" charset="0"/>
                            <a:cs typeface="Calibri" panose="020F0502020204030204" pitchFamily="34" charset="0"/>
                          </a:rPr>
                          <m:t>Δ</m:t>
                        </m:r>
                        <m:r>
                          <m:rPr>
                            <m:nor/>
                          </m:rPr>
                          <a:rPr lang="en-US" sz="2400" dirty="0">
                            <a:latin typeface="Cambria Math" panose="02040503050406030204" pitchFamily="18" charset="0"/>
                            <a:ea typeface="Cambria Math" panose="02040503050406030204" pitchFamily="18" charset="0"/>
                          </a:rPr>
                          <m:t>t</m:t>
                        </m:r>
                      </m:num>
                      <m:den>
                        <m:r>
                          <m:rPr>
                            <m:nor/>
                          </m:rPr>
                          <a:rPr lang="en-US" sz="2400" dirty="0">
                            <a:latin typeface="Cambria Math" panose="02040503050406030204" pitchFamily="18" charset="0"/>
                            <a:ea typeface="Cambria Math" panose="02040503050406030204" pitchFamily="18" charset="0"/>
                          </a:rPr>
                          <m:t>2</m:t>
                        </m:r>
                      </m:den>
                    </m:f>
                  </m:oMath>
                </a14:m>
                <a:r>
                  <a:rPr lang="en-US" sz="2400" dirty="0">
                    <a:latin typeface="Cambria Math" panose="02040503050406030204" pitchFamily="18" charset="0"/>
                    <a:ea typeface="Cambria Math" panose="02040503050406030204" pitchFamily="18" charset="0"/>
                  </a:rPr>
                  <a:t> f(</a:t>
                </a:r>
                <a:r>
                  <a:rPr lang="en-US" sz="2400" dirty="0" err="1">
                    <a:latin typeface="Cambria Math" panose="02040503050406030204" pitchFamily="18" charset="0"/>
                    <a:ea typeface="Cambria Math" panose="02040503050406030204" pitchFamily="18" charset="0"/>
                  </a:rPr>
                  <a:t>t</a:t>
                </a:r>
                <a:r>
                  <a:rPr lang="en-US" sz="2400" baseline="30000" dirty="0" err="1">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a:t>
                </a:r>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l-GR" sz="2400" dirty="0">
                            <a:ea typeface="Cambria Math" panose="02040503050406030204" pitchFamily="18" charset="0"/>
                            <a:cs typeface="Calibri" panose="020F0502020204030204" pitchFamily="34" charset="0"/>
                          </a:rPr>
                          <m:t>Δ</m:t>
                        </m:r>
                        <m:r>
                          <m:rPr>
                            <m:nor/>
                          </m:rPr>
                          <a:rPr lang="en-US" sz="2400" dirty="0">
                            <a:latin typeface="Cambria Math" panose="02040503050406030204" pitchFamily="18" charset="0"/>
                            <a:ea typeface="Cambria Math" panose="02040503050406030204" pitchFamily="18" charset="0"/>
                          </a:rPr>
                          <m:t>t</m:t>
                        </m:r>
                      </m:num>
                      <m:den>
                        <m:r>
                          <m:rPr>
                            <m:nor/>
                          </m:rPr>
                          <a:rPr lang="en-US" sz="2400" dirty="0">
                            <a:latin typeface="Cambria Math" panose="02040503050406030204" pitchFamily="18" charset="0"/>
                            <a:ea typeface="Cambria Math" panose="02040503050406030204" pitchFamily="18" charset="0"/>
                          </a:rPr>
                          <m:t>2</m:t>
                        </m:r>
                      </m:den>
                    </m:f>
                  </m:oMath>
                </a14:m>
                <a:r>
                  <a:rPr lang="en-US" sz="2400" dirty="0">
                    <a:latin typeface="Cambria Math" panose="02040503050406030204" pitchFamily="18" charset="0"/>
                    <a:ea typeface="Cambria Math" panose="02040503050406030204" pitchFamily="18" charset="0"/>
                  </a:rPr>
                  <a:t> , u*)</a:t>
                </a:r>
              </a:p>
              <a:p>
                <a:pPr marL="0" indent="0">
                  <a:buNone/>
                  <a:tabLst>
                    <a:tab pos="682625" algn="l"/>
                  </a:tabLst>
                </a:pPr>
                <a:r>
                  <a:rPr lang="en-US" sz="2400" dirty="0">
                    <a:latin typeface="Cambria Math" panose="02040503050406030204" pitchFamily="18" charset="0"/>
                    <a:ea typeface="Cambria Math" panose="02040503050406030204" pitchFamily="18" charset="0"/>
                  </a:rPr>
                  <a:t>	u*** = u</a:t>
                </a:r>
                <a:r>
                  <a:rPr lang="en-US" sz="2400" baseline="30000" dirty="0">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a:t>
                </a:r>
                <a:r>
                  <a:rPr lang="el-GR" sz="2400" dirty="0">
                    <a:ea typeface="Cambria Math" panose="02040503050406030204" pitchFamily="18" charset="0"/>
                    <a:cs typeface="Calibri" panose="020F0502020204030204" pitchFamily="34" charset="0"/>
                  </a:rPr>
                  <a:t>Δ</a:t>
                </a:r>
                <a:r>
                  <a:rPr lang="en-US" sz="2400" dirty="0">
                    <a:latin typeface="Cambria Math" panose="02040503050406030204" pitchFamily="18" charset="0"/>
                    <a:ea typeface="Cambria Math" panose="02040503050406030204" pitchFamily="18" charset="0"/>
                  </a:rPr>
                  <a:t>t f(</a:t>
                </a:r>
                <a:r>
                  <a:rPr lang="en-US" sz="2400" dirty="0" err="1">
                    <a:latin typeface="Cambria Math" panose="02040503050406030204" pitchFamily="18" charset="0"/>
                    <a:ea typeface="Cambria Math" panose="02040503050406030204" pitchFamily="18" charset="0"/>
                  </a:rPr>
                  <a:t>t</a:t>
                </a:r>
                <a:r>
                  <a:rPr lang="en-US" sz="2400" baseline="30000" dirty="0" err="1">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a:t>
                </a:r>
                <a:r>
                  <a:rPr lang="el-GR" sz="2400" dirty="0">
                    <a:ea typeface="Cambria Math" panose="02040503050406030204" pitchFamily="18" charset="0"/>
                    <a:cs typeface="Calibri" panose="020F0502020204030204" pitchFamily="34" charset="0"/>
                  </a:rPr>
                  <a:t>Δ</a:t>
                </a:r>
                <a:r>
                  <a:rPr lang="en-US" sz="2400" dirty="0">
                    <a:latin typeface="Cambria Math" panose="02040503050406030204" pitchFamily="18" charset="0"/>
                    <a:ea typeface="Cambria Math" panose="02040503050406030204" pitchFamily="18" charset="0"/>
                  </a:rPr>
                  <a:t>t, u**)</a:t>
                </a:r>
              </a:p>
              <a:p>
                <a:pPr marL="0" indent="0">
                  <a:buNone/>
                  <a:tabLst>
                    <a:tab pos="682625" algn="l"/>
                  </a:tabLst>
                </a:pPr>
                <a:r>
                  <a:rPr lang="en-US" sz="2400" dirty="0">
                    <a:latin typeface="Cambria Math" panose="02040503050406030204" pitchFamily="18" charset="0"/>
                    <a:ea typeface="Cambria Math" panose="02040503050406030204" pitchFamily="18" charset="0"/>
                  </a:rPr>
                  <a:t>	u</a:t>
                </a:r>
                <a:r>
                  <a:rPr lang="en-US" sz="2400" baseline="30000" dirty="0">
                    <a:latin typeface="Cambria Math" panose="02040503050406030204" pitchFamily="18" charset="0"/>
                    <a:ea typeface="Cambria Math" panose="02040503050406030204" pitchFamily="18" charset="0"/>
                  </a:rPr>
                  <a:t>n+1</a:t>
                </a:r>
                <a:r>
                  <a:rPr lang="en-US" sz="2400" dirty="0">
                    <a:latin typeface="Cambria Math" panose="02040503050406030204" pitchFamily="18" charset="0"/>
                    <a:ea typeface="Cambria Math" panose="02040503050406030204" pitchFamily="18" charset="0"/>
                  </a:rPr>
                  <a:t> = u</a:t>
                </a:r>
                <a:r>
                  <a:rPr lang="en-US" sz="2400" baseline="30000" dirty="0">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a:t>
                </a:r>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l-GR" sz="2400" dirty="0">
                            <a:ea typeface="Cambria Math" panose="02040503050406030204" pitchFamily="18" charset="0"/>
                            <a:cs typeface="Calibri" panose="020F0502020204030204" pitchFamily="34" charset="0"/>
                          </a:rPr>
                          <m:t>Δ</m:t>
                        </m:r>
                        <m:r>
                          <m:rPr>
                            <m:nor/>
                          </m:rPr>
                          <a:rPr lang="en-US" sz="2400" dirty="0">
                            <a:latin typeface="Cambria Math" panose="02040503050406030204" pitchFamily="18" charset="0"/>
                            <a:ea typeface="Cambria Math" panose="02040503050406030204" pitchFamily="18" charset="0"/>
                          </a:rPr>
                          <m:t>t</m:t>
                        </m:r>
                      </m:num>
                      <m:den>
                        <m:r>
                          <m:rPr>
                            <m:nor/>
                          </m:rPr>
                          <a:rPr lang="en-US" sz="2400" b="0" i="0" dirty="0" smtClean="0">
                            <a:latin typeface="Cambria Math" panose="02040503050406030204" pitchFamily="18" charset="0"/>
                            <a:ea typeface="Cambria Math" panose="02040503050406030204" pitchFamily="18" charset="0"/>
                          </a:rPr>
                          <m:t>6</m:t>
                        </m:r>
                      </m:den>
                    </m:f>
                  </m:oMath>
                </a14:m>
                <a:r>
                  <a:rPr lang="en-US" sz="2400" dirty="0">
                    <a:latin typeface="Cambria Math" panose="02040503050406030204" pitchFamily="18" charset="0"/>
                    <a:ea typeface="Cambria Math" panose="02040503050406030204" pitchFamily="18" charset="0"/>
                  </a:rPr>
                  <a:t> [f(</a:t>
                </a:r>
                <a:r>
                  <a:rPr lang="en-US" sz="2400" dirty="0" err="1">
                    <a:latin typeface="Cambria Math" panose="02040503050406030204" pitchFamily="18" charset="0"/>
                    <a:ea typeface="Cambria Math" panose="02040503050406030204" pitchFamily="18" charset="0"/>
                  </a:rPr>
                  <a:t>t</a:t>
                </a:r>
                <a:r>
                  <a:rPr lang="en-US" sz="2400" baseline="30000" dirty="0" err="1">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u</a:t>
                </a:r>
                <a:r>
                  <a:rPr lang="en-US" sz="2400" baseline="30000" dirty="0">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+ 2f(</a:t>
                </a:r>
                <a:r>
                  <a:rPr lang="en-US" sz="2400" dirty="0" err="1">
                    <a:latin typeface="Cambria Math" panose="02040503050406030204" pitchFamily="18" charset="0"/>
                    <a:ea typeface="Cambria Math" panose="02040503050406030204" pitchFamily="18" charset="0"/>
                  </a:rPr>
                  <a:t>t</a:t>
                </a:r>
                <a:r>
                  <a:rPr lang="en-US" sz="2400" baseline="30000" dirty="0" err="1">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a:t>
                </a:r>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l-GR" sz="2400" dirty="0">
                            <a:ea typeface="Cambria Math" panose="02040503050406030204" pitchFamily="18" charset="0"/>
                            <a:cs typeface="Calibri" panose="020F0502020204030204" pitchFamily="34" charset="0"/>
                          </a:rPr>
                          <m:t>Δ</m:t>
                        </m:r>
                        <m:r>
                          <m:rPr>
                            <m:nor/>
                          </m:rPr>
                          <a:rPr lang="en-US" sz="2400" dirty="0">
                            <a:latin typeface="Cambria Math" panose="02040503050406030204" pitchFamily="18" charset="0"/>
                            <a:ea typeface="Cambria Math" panose="02040503050406030204" pitchFamily="18" charset="0"/>
                          </a:rPr>
                          <m:t>t</m:t>
                        </m:r>
                      </m:num>
                      <m:den>
                        <m:r>
                          <m:rPr>
                            <m:nor/>
                          </m:rPr>
                          <a:rPr lang="en-US" sz="2400" dirty="0">
                            <a:latin typeface="Cambria Math" panose="02040503050406030204" pitchFamily="18" charset="0"/>
                            <a:ea typeface="Cambria Math" panose="02040503050406030204" pitchFamily="18" charset="0"/>
                          </a:rPr>
                          <m:t>2</m:t>
                        </m:r>
                      </m:den>
                    </m:f>
                  </m:oMath>
                </a14:m>
                <a:r>
                  <a:rPr lang="en-US" sz="2400" dirty="0">
                    <a:latin typeface="Cambria Math" panose="02040503050406030204" pitchFamily="18" charset="0"/>
                    <a:ea typeface="Cambria Math" panose="02040503050406030204" pitchFamily="18" charset="0"/>
                  </a:rPr>
                  <a:t> , u*) + 2f(</a:t>
                </a:r>
                <a:r>
                  <a:rPr lang="en-US" sz="2400" dirty="0" err="1">
                    <a:latin typeface="Cambria Math" panose="02040503050406030204" pitchFamily="18" charset="0"/>
                    <a:ea typeface="Cambria Math" panose="02040503050406030204" pitchFamily="18" charset="0"/>
                  </a:rPr>
                  <a:t>t</a:t>
                </a:r>
                <a:r>
                  <a:rPr lang="en-US" sz="2400" baseline="30000" dirty="0" err="1">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a:t>
                </a:r>
                <a14:m>
                  <m:oMath xmlns:m="http://schemas.openxmlformats.org/officeDocument/2006/math">
                    <m:f>
                      <m:fPr>
                        <m:ctrlPr>
                          <a:rPr lang="en-US" sz="2400" i="1">
                            <a:latin typeface="Cambria Math" panose="02040503050406030204" pitchFamily="18" charset="0"/>
                            <a:ea typeface="Cambria Math" panose="02040503050406030204" pitchFamily="18" charset="0"/>
                          </a:rPr>
                        </m:ctrlPr>
                      </m:fPr>
                      <m:num>
                        <m:r>
                          <m:rPr>
                            <m:nor/>
                          </m:rPr>
                          <a:rPr lang="el-GR" sz="2400" dirty="0">
                            <a:ea typeface="Cambria Math" panose="02040503050406030204" pitchFamily="18" charset="0"/>
                            <a:cs typeface="Calibri" panose="020F0502020204030204" pitchFamily="34" charset="0"/>
                          </a:rPr>
                          <m:t>Δ</m:t>
                        </m:r>
                        <m:r>
                          <m:rPr>
                            <m:nor/>
                          </m:rPr>
                          <a:rPr lang="en-US" sz="2400" dirty="0">
                            <a:latin typeface="Cambria Math" panose="02040503050406030204" pitchFamily="18" charset="0"/>
                            <a:ea typeface="Cambria Math" panose="02040503050406030204" pitchFamily="18" charset="0"/>
                          </a:rPr>
                          <m:t>t</m:t>
                        </m:r>
                      </m:num>
                      <m:den>
                        <m:r>
                          <m:rPr>
                            <m:nor/>
                          </m:rPr>
                          <a:rPr lang="en-US" sz="2400" dirty="0">
                            <a:latin typeface="Cambria Math" panose="02040503050406030204" pitchFamily="18" charset="0"/>
                            <a:ea typeface="Cambria Math" panose="02040503050406030204" pitchFamily="18" charset="0"/>
                          </a:rPr>
                          <m:t>2</m:t>
                        </m:r>
                      </m:den>
                    </m:f>
                  </m:oMath>
                </a14:m>
                <a:r>
                  <a:rPr lang="en-US" sz="2400" dirty="0">
                    <a:latin typeface="Cambria Math" panose="02040503050406030204" pitchFamily="18" charset="0"/>
                    <a:ea typeface="Cambria Math" panose="02040503050406030204" pitchFamily="18" charset="0"/>
                  </a:rPr>
                  <a:t> , u**) + f(</a:t>
                </a:r>
                <a:r>
                  <a:rPr lang="en-US" sz="2400" dirty="0" err="1">
                    <a:latin typeface="Cambria Math" panose="02040503050406030204" pitchFamily="18" charset="0"/>
                    <a:ea typeface="Cambria Math" panose="02040503050406030204" pitchFamily="18" charset="0"/>
                  </a:rPr>
                  <a:t>t</a:t>
                </a:r>
                <a:r>
                  <a:rPr lang="en-US" sz="2400" baseline="30000" dirty="0" err="1">
                    <a:latin typeface="Cambria Math" panose="02040503050406030204" pitchFamily="18" charset="0"/>
                    <a:ea typeface="Cambria Math" panose="02040503050406030204" pitchFamily="18" charset="0"/>
                  </a:rPr>
                  <a:t>n</a:t>
                </a:r>
                <a:r>
                  <a:rPr lang="en-US" sz="2400" dirty="0">
                    <a:latin typeface="Cambria Math" panose="02040503050406030204" pitchFamily="18" charset="0"/>
                    <a:ea typeface="Cambria Math" panose="02040503050406030204" pitchFamily="18" charset="0"/>
                  </a:rPr>
                  <a:t> , u***)]</a:t>
                </a:r>
              </a:p>
              <a:p>
                <a:pPr marL="0" indent="0">
                  <a:buNone/>
                  <a:tabLst>
                    <a:tab pos="682625" algn="l"/>
                  </a:tabLst>
                </a:pPr>
                <a:endParaRPr lang="en-US" sz="1100" dirty="0">
                  <a:latin typeface="Cambria Math" panose="02040503050406030204" pitchFamily="18" charset="0"/>
                  <a:ea typeface="Cambria Math" panose="02040503050406030204" pitchFamily="18" charset="0"/>
                </a:endParaRPr>
              </a:p>
              <a:p>
                <a:pPr marL="0" indent="0">
                  <a:buNone/>
                  <a:tabLst>
                    <a:tab pos="682625" algn="l"/>
                  </a:tabLst>
                </a:pPr>
                <a:r>
                  <a:rPr lang="en-US" sz="2400" dirty="0">
                    <a:latin typeface="Cambria Math" panose="02040503050406030204" pitchFamily="18" charset="0"/>
                    <a:ea typeface="Cambria Math" panose="02040503050406030204" pitchFamily="18" charset="0"/>
                  </a:rPr>
                  <a:t>	To fit to traffic model, used an array for u.</a:t>
                </a:r>
                <a:endParaRPr lang="en-US" sz="2800" dirty="0">
                  <a:latin typeface="Cambria Math" panose="02040503050406030204" pitchFamily="18" charset="0"/>
                  <a:ea typeface="Cambria Math" panose="02040503050406030204" pitchFamily="18" charset="0"/>
                </a:endParaRPr>
              </a:p>
            </p:txBody>
          </p:sp>
        </mc:Choice>
        <mc:Fallback>
          <p:sp>
            <p:nvSpPr>
              <p:cNvPr id="3" name="Content Placeholder 2">
                <a:extLst>
                  <a:ext uri="{FF2B5EF4-FFF2-40B4-BE49-F238E27FC236}">
                    <a16:creationId xmlns:a16="http://schemas.microsoft.com/office/drawing/2014/main" id="{29F25F9A-EE0C-49EC-B2FE-CA4C57B01850}"/>
                  </a:ext>
                </a:extLst>
              </p:cNvPr>
              <p:cNvSpPr>
                <a:spLocks noGrp="1" noRot="1" noChangeAspect="1" noMove="1" noResize="1" noEditPoints="1" noAdjustHandles="1" noChangeArrowheads="1" noChangeShapeType="1" noTextEdit="1"/>
              </p:cNvSpPr>
              <p:nvPr>
                <p:ph idx="1"/>
              </p:nvPr>
            </p:nvSpPr>
            <p:spPr>
              <a:xfrm>
                <a:off x="1024128" y="1968285"/>
                <a:ext cx="10506611" cy="4387570"/>
              </a:xfrm>
              <a:blipFill>
                <a:blip r:embed="rId3"/>
                <a:stretch>
                  <a:fillRect l="-1160" t="-1944"/>
                </a:stretch>
              </a:blipFill>
            </p:spPr>
            <p:txBody>
              <a:bodyPr/>
              <a:lstStyle/>
              <a:p>
                <a:r>
                  <a:rPr lang="en-US">
                    <a:noFill/>
                  </a:rPr>
                  <a:t> </a:t>
                </a:r>
              </a:p>
            </p:txBody>
          </p:sp>
        </mc:Fallback>
      </mc:AlternateContent>
      <p:sp>
        <p:nvSpPr>
          <p:cNvPr id="4" name="Arrow: Down 3">
            <a:extLst>
              <a:ext uri="{FF2B5EF4-FFF2-40B4-BE49-F238E27FC236}">
                <a16:creationId xmlns:a16="http://schemas.microsoft.com/office/drawing/2014/main" id="{67355C6E-78B8-408A-9D56-DD0E5AA840B8}"/>
              </a:ext>
            </a:extLst>
          </p:cNvPr>
          <p:cNvSpPr/>
          <p:nvPr/>
        </p:nvSpPr>
        <p:spPr>
          <a:xfrm rot="16200000">
            <a:off x="1366332" y="5938329"/>
            <a:ext cx="248384" cy="304600"/>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5897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880F-C388-4BB9-9340-078E7912EF8B}"/>
              </a:ext>
            </a:extLst>
          </p:cNvPr>
          <p:cNvSpPr>
            <a:spLocks noGrp="1"/>
          </p:cNvSpPr>
          <p:nvPr>
            <p:ph type="title"/>
          </p:nvPr>
        </p:nvSpPr>
        <p:spPr>
          <a:xfrm>
            <a:off x="986704" y="775855"/>
            <a:ext cx="7961690" cy="1124816"/>
          </a:xfrm>
        </p:spPr>
        <p:txBody>
          <a:bodyPr>
            <a:normAutofit/>
          </a:bodyPr>
          <a:lstStyle/>
          <a:p>
            <a:r>
              <a:rPr lang="en-US" sz="4400" cap="none" dirty="0">
                <a:latin typeface="Cambria Math" panose="02040503050406030204" pitchFamily="18" charset="0"/>
                <a:ea typeface="Cambria Math" panose="02040503050406030204" pitchFamily="18" charset="0"/>
                <a:cs typeface="Calibri" panose="020F0502020204030204" pitchFamily="34" charset="0"/>
              </a:rPr>
              <a:t>My Code</a:t>
            </a:r>
          </a:p>
        </p:txBody>
      </p:sp>
      <p:pic>
        <p:nvPicPr>
          <p:cNvPr id="6" name="Picture 5">
            <a:hlinkClick r:id="rId2" action="ppaction://hlinkfile"/>
            <a:extLst>
              <a:ext uri="{FF2B5EF4-FFF2-40B4-BE49-F238E27FC236}">
                <a16:creationId xmlns:a16="http://schemas.microsoft.com/office/drawing/2014/main" id="{47D8F0AF-2718-4641-A088-BBC40971EBEB}"/>
              </a:ext>
            </a:extLst>
          </p:cNvPr>
          <p:cNvPicPr>
            <a:picLocks noChangeAspect="1"/>
          </p:cNvPicPr>
          <p:nvPr/>
        </p:nvPicPr>
        <p:blipFill rotWithShape="1">
          <a:blip r:embed="rId3"/>
          <a:srcRect l="4704" t="20325" r="64406" b="16593"/>
          <a:stretch/>
        </p:blipFill>
        <p:spPr>
          <a:xfrm>
            <a:off x="4094111" y="1174152"/>
            <a:ext cx="4119992" cy="4730361"/>
          </a:xfrm>
          <a:prstGeom prst="rect">
            <a:avLst/>
          </a:prstGeom>
        </p:spPr>
      </p:pic>
    </p:spTree>
    <p:extLst>
      <p:ext uri="{BB962C8B-B14F-4D97-AF65-F5344CB8AC3E}">
        <p14:creationId xmlns:p14="http://schemas.microsoft.com/office/powerpoint/2010/main" val="2182191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giphy">
            <a:hlinkClick r:id="" action="ppaction://media"/>
            <a:extLst>
              <a:ext uri="{FF2B5EF4-FFF2-40B4-BE49-F238E27FC236}">
                <a16:creationId xmlns:a16="http://schemas.microsoft.com/office/drawing/2014/main" id="{8370A6C7-8088-487B-A241-17460430DEF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6254" t="4483" r="21052" b="8481"/>
          <a:stretch/>
        </p:blipFill>
        <p:spPr>
          <a:xfrm rot="203626">
            <a:off x="10292080" y="1896872"/>
            <a:ext cx="1416347" cy="31699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itle 1">
            <a:extLst>
              <a:ext uri="{FF2B5EF4-FFF2-40B4-BE49-F238E27FC236}">
                <a16:creationId xmlns:a16="http://schemas.microsoft.com/office/drawing/2014/main" id="{1CA9D571-C81E-415D-B29D-AA1E51C031D3}"/>
              </a:ext>
            </a:extLst>
          </p:cNvPr>
          <p:cNvSpPr>
            <a:spLocks noGrp="1"/>
          </p:cNvSpPr>
          <p:nvPr>
            <p:ph type="title"/>
          </p:nvPr>
        </p:nvSpPr>
        <p:spPr>
          <a:xfrm>
            <a:off x="795528" y="2345944"/>
            <a:ext cx="9720072" cy="1499616"/>
          </a:xfrm>
          <a:noFill/>
        </p:spPr>
        <p:txBody>
          <a:bodyPr>
            <a:normAutofit/>
          </a:bodyPr>
          <a:lstStyle/>
          <a:p>
            <a:pPr algn="ctr"/>
            <a:r>
              <a:rPr lang="en-US" sz="5400" cap="none" dirty="0">
                <a:latin typeface="Cambria Math" panose="02040503050406030204" pitchFamily="18" charset="0"/>
                <a:ea typeface="Cambria Math" panose="02040503050406030204" pitchFamily="18" charset="0"/>
              </a:rPr>
              <a:t>Test Case 1: Start From Rest</a:t>
            </a:r>
          </a:p>
        </p:txBody>
      </p:sp>
    </p:spTree>
    <p:extLst>
      <p:ext uri="{BB962C8B-B14F-4D97-AF65-F5344CB8AC3E}">
        <p14:creationId xmlns:p14="http://schemas.microsoft.com/office/powerpoint/2010/main" val="67732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339D-FF72-45CA-BCFE-D45F03A962EE}"/>
              </a:ext>
            </a:extLst>
          </p:cNvPr>
          <p:cNvSpPr>
            <a:spLocks noGrp="1"/>
          </p:cNvSpPr>
          <p:nvPr>
            <p:ph type="title"/>
          </p:nvPr>
        </p:nvSpPr>
        <p:spPr/>
        <p:txBody>
          <a:bodyPr anchor="t">
            <a:normAutofit/>
          </a:bodyPr>
          <a:lstStyle/>
          <a:p>
            <a:r>
              <a:rPr lang="en-US" b="1" cap="none" dirty="0">
                <a:latin typeface="Calibri" panose="020F0502020204030204" pitchFamily="34" charset="0"/>
                <a:ea typeface="Cambria Math" panose="02040503050406030204" pitchFamily="18" charset="0"/>
                <a:cs typeface="Calibri" panose="020F0502020204030204" pitchFamily="34" charset="0"/>
              </a:rPr>
              <a:t>  Trial 1</a:t>
            </a:r>
            <a:br>
              <a:rPr lang="en-US" b="1" cap="none" dirty="0">
                <a:latin typeface="Cambria Math" panose="02040503050406030204" pitchFamily="18" charset="0"/>
                <a:ea typeface="Cambria Math" panose="02040503050406030204" pitchFamily="18" charset="0"/>
              </a:rPr>
            </a:br>
            <a:endParaRPr lang="en-US" b="1" cap="none" dirty="0">
              <a:latin typeface="Cambria Math" panose="02040503050406030204" pitchFamily="18" charset="0"/>
              <a:ea typeface="Cambria Math" panose="02040503050406030204" pitchFamily="18" charset="0"/>
            </a:endParaRPr>
          </a:p>
        </p:txBody>
      </p:sp>
      <p:sp>
        <p:nvSpPr>
          <p:cNvPr id="5" name="Content Placeholder 2">
            <a:extLst>
              <a:ext uri="{FF2B5EF4-FFF2-40B4-BE49-F238E27FC236}">
                <a16:creationId xmlns:a16="http://schemas.microsoft.com/office/drawing/2014/main" id="{E571D421-1DFF-4BDD-AB8A-D53F47048688}"/>
              </a:ext>
            </a:extLst>
          </p:cNvPr>
          <p:cNvSpPr>
            <a:spLocks noGrp="1"/>
          </p:cNvSpPr>
          <p:nvPr>
            <p:ph idx="1"/>
          </p:nvPr>
        </p:nvSpPr>
        <p:spPr>
          <a:xfrm>
            <a:off x="252919" y="1585837"/>
            <a:ext cx="2695655" cy="4324027"/>
          </a:xfrm>
        </p:spPr>
        <p:txBody>
          <a:bodyPr anchor="t">
            <a:normAutofit/>
          </a:bodyPr>
          <a:lstStyle/>
          <a:p>
            <a:pPr algn="ctr"/>
            <a:endParaRPr lang="en-US" sz="2400" dirty="0">
              <a:solidFill>
                <a:schemeClr val="bg1"/>
              </a:solidFill>
              <a:latin typeface="Calibri" panose="020F0502020204030204" pitchFamily="34" charset="0"/>
              <a:ea typeface="Cambria Math" panose="02040503050406030204" pitchFamily="18" charset="0"/>
              <a:cs typeface="Calibri" panose="020F0502020204030204" pitchFamily="34" charset="0"/>
            </a:endParaRPr>
          </a:p>
          <a:p>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Leading car is given an initial velocity, and all others start from rest.</a:t>
            </a:r>
          </a:p>
          <a:p>
            <a:pPr algn="ctr"/>
            <a:endParaRPr lang="en-US" sz="2600" dirty="0">
              <a:solidFill>
                <a:schemeClr val="bg1"/>
              </a:solidFill>
              <a:latin typeface="Cambria Math" panose="02040503050406030204" pitchFamily="18" charset="0"/>
              <a:ea typeface="Cambria Math" panose="02040503050406030204" pitchFamily="18" charset="0"/>
            </a:endParaRP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λ = 5</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a:t>
            </a:r>
            <a:r>
              <a:rPr lang="en-US" dirty="0" err="1">
                <a:solidFill>
                  <a:schemeClr val="bg1"/>
                </a:solidFill>
                <a:latin typeface="Calibri" panose="020F0502020204030204" pitchFamily="34" charset="0"/>
                <a:ea typeface="Cambria Math" panose="02040503050406030204" pitchFamily="18" charset="0"/>
                <a:cs typeface="Calibri" panose="020F0502020204030204" pitchFamily="34" charset="0"/>
              </a:rPr>
              <a:t>dt</a:t>
            </a: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 .1</a:t>
            </a:r>
          </a:p>
          <a:p>
            <a:pPr marL="107950" indent="61913">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v[0] = 15 m/s</a:t>
            </a:r>
          </a:p>
          <a:p>
            <a:pPr marL="107950" indent="61913">
              <a:spcBef>
                <a:spcPts val="600"/>
              </a:spcBef>
              <a:buNone/>
            </a:pPr>
            <a:r>
              <a:rPr lang="en-US" dirty="0">
                <a:solidFill>
                  <a:schemeClr val="bg1"/>
                </a:solidFill>
                <a:latin typeface="Calibri" panose="020F0502020204030204" pitchFamily="34" charset="0"/>
                <a:ea typeface="Cambria Math" panose="02040503050406030204" pitchFamily="18" charset="0"/>
                <a:cs typeface="Calibri" panose="020F0502020204030204" pitchFamily="34" charset="0"/>
              </a:rPr>
              <a:t>  (~33.5 mph)</a:t>
            </a:r>
          </a:p>
          <a:p>
            <a:endParaRPr lang="en-US" dirty="0"/>
          </a:p>
          <a:p>
            <a:endParaRPr lang="en-US" dirty="0"/>
          </a:p>
          <a:p>
            <a:endParaRPr lang="en-US" dirty="0"/>
          </a:p>
        </p:txBody>
      </p:sp>
      <p:pic>
        <p:nvPicPr>
          <p:cNvPr id="6" name="FromRestNoAccel15">
            <a:hlinkClick r:id="" action="ppaction://media"/>
            <a:extLst>
              <a:ext uri="{FF2B5EF4-FFF2-40B4-BE49-F238E27FC236}">
                <a16:creationId xmlns:a16="http://schemas.microsoft.com/office/drawing/2014/main" id="{9AC347F3-8AB2-4A59-84DF-58545C796C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07051" y="786591"/>
            <a:ext cx="7034232" cy="5275673"/>
          </a:xfrm>
          <a:prstGeom prst="rect">
            <a:avLst/>
          </a:prstGeom>
          <a:ln w="19050">
            <a:solidFill>
              <a:schemeClr val="accent1">
                <a:lumMod val="40000"/>
                <a:lumOff val="60000"/>
              </a:schemeClr>
            </a:solidFill>
          </a:ln>
        </p:spPr>
      </p:pic>
    </p:spTree>
    <p:extLst>
      <p:ext uri="{BB962C8B-B14F-4D97-AF65-F5344CB8AC3E}">
        <p14:creationId xmlns:p14="http://schemas.microsoft.com/office/powerpoint/2010/main" val="28870529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repeatCount="indefinite" fill="hold" display="0">
                  <p:stCondLst>
                    <p:cond delay="indefinite"/>
                  </p:stCondLst>
                </p:cTn>
                <p:tgtEl>
                  <p:spTgt spid="6"/>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Frame">
  <a:themeElements>
    <a:clrScheme name="Custom 7">
      <a:dk1>
        <a:srgbClr val="000000"/>
      </a:dk1>
      <a:lt1>
        <a:srgbClr val="FFFFFF"/>
      </a:lt1>
      <a:dk2>
        <a:srgbClr val="545454"/>
      </a:dk2>
      <a:lt2>
        <a:srgbClr val="BFBFBF"/>
      </a:lt2>
      <a:accent1>
        <a:srgbClr val="3696B8"/>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TM02900743[[fn=Organic]]</Template>
  <TotalTime>2364</TotalTime>
  <Words>1236</Words>
  <Application>Microsoft Office PowerPoint</Application>
  <PresentationFormat>Widescreen</PresentationFormat>
  <Paragraphs>212</Paragraphs>
  <Slides>28</Slides>
  <Notes>15</Notes>
  <HiddenSlides>0</HiddenSlides>
  <MMClips>14</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Arial</vt:lpstr>
      <vt:lpstr>Calibri</vt:lpstr>
      <vt:lpstr>Cambria Math</vt:lpstr>
      <vt:lpstr>Corbel</vt:lpstr>
      <vt:lpstr>Tw Cen MT</vt:lpstr>
      <vt:lpstr>Tw Cen MT Condensed</vt:lpstr>
      <vt:lpstr>Wingdings</vt:lpstr>
      <vt:lpstr>Wingdings 2</vt:lpstr>
      <vt:lpstr>Wingdings 3</vt:lpstr>
      <vt:lpstr>Parallax</vt:lpstr>
      <vt:lpstr>Integral</vt:lpstr>
      <vt:lpstr>Frame</vt:lpstr>
      <vt:lpstr>Traffic Flow: Density Dependent Model</vt:lpstr>
      <vt:lpstr>Overview</vt:lpstr>
      <vt:lpstr>Mathematics</vt:lpstr>
      <vt:lpstr>Mathematics</vt:lpstr>
      <vt:lpstr>Exact Solution</vt:lpstr>
      <vt:lpstr>Numerical Method</vt:lpstr>
      <vt:lpstr>My Code</vt:lpstr>
      <vt:lpstr>Test Case 1: Start From Rest</vt:lpstr>
      <vt:lpstr>  Trial 1 </vt:lpstr>
      <vt:lpstr> Trial 2: Added     Acceleration </vt:lpstr>
      <vt:lpstr>PowerPoint Presentation</vt:lpstr>
      <vt:lpstr>PowerPoint Presentation</vt:lpstr>
      <vt:lpstr>Test Case 2: Sudden Stop</vt:lpstr>
      <vt:lpstr>  Trial 1 </vt:lpstr>
      <vt:lpstr>Trial 2: Greater Velocity </vt:lpstr>
      <vt:lpstr>Trial 3: Greater Lambda </vt:lpstr>
      <vt:lpstr>Test Case 3: Slow Lead Vehicle</vt:lpstr>
      <vt:lpstr>  Trial 1 </vt:lpstr>
      <vt:lpstr>Trial 2: Various Lambdas </vt:lpstr>
      <vt:lpstr>Test Case 4: Random Changes to Lead Vehicle Velocity</vt:lpstr>
      <vt:lpstr>  Trial 1 </vt:lpstr>
      <vt:lpstr>  Trial 1 </vt:lpstr>
      <vt:lpstr>Trial 2: Smaller Lambda </vt:lpstr>
      <vt:lpstr>Trial 2: Smaller Lambda </vt:lpstr>
      <vt:lpstr>Trial 3: Crash </vt:lpstr>
      <vt:lpstr>PowerPoint Presentation</vt:lpstr>
      <vt:lpstr>Potential Improvements</vt:lpstr>
      <vt:lpstr>Drive Safely!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Flow: Density Dependent Model</dc:title>
  <dc:creator>Malena Fassnacht</dc:creator>
  <cp:lastModifiedBy>Malena Fassnacht</cp:lastModifiedBy>
  <cp:revision>95</cp:revision>
  <dcterms:created xsi:type="dcterms:W3CDTF">2017-08-10T03:10:01Z</dcterms:created>
  <dcterms:modified xsi:type="dcterms:W3CDTF">2017-08-11T23:56:41Z</dcterms:modified>
</cp:coreProperties>
</file>